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72" r:id="rId4"/>
    <p:sldId id="299" r:id="rId5"/>
    <p:sldId id="300" r:id="rId6"/>
    <p:sldId id="301" r:id="rId7"/>
    <p:sldId id="302" r:id="rId8"/>
    <p:sldId id="303" r:id="rId9"/>
    <p:sldId id="304" r:id="rId10"/>
    <p:sldId id="305" r:id="rId11"/>
    <p:sldId id="306" r:id="rId12"/>
    <p:sldId id="308" r:id="rId13"/>
    <p:sldId id="265" r:id="rId14"/>
    <p:sldId id="282" r:id="rId15"/>
    <p:sldId id="289" r:id="rId16"/>
    <p:sldId id="283" r:id="rId17"/>
    <p:sldId id="307" r:id="rId18"/>
    <p:sldId id="285" r:id="rId19"/>
    <p:sldId id="286" r:id="rId20"/>
    <p:sldId id="309" r:id="rId21"/>
    <p:sldId id="312" r:id="rId22"/>
    <p:sldId id="313" r:id="rId23"/>
    <p:sldId id="314" r:id="rId24"/>
    <p:sldId id="315" r:id="rId25"/>
    <p:sldId id="310" r:id="rId26"/>
    <p:sldId id="311" r:id="rId27"/>
    <p:sldId id="317" r:id="rId28"/>
    <p:sldId id="316" r:id="rId29"/>
    <p:sldId id="297" r:id="rId30"/>
    <p:sldId id="318" r:id="rId31"/>
    <p:sldId id="319" r:id="rId32"/>
    <p:sldId id="320" r:id="rId33"/>
    <p:sldId id="321" r:id="rId34"/>
    <p:sldId id="322" r:id="rId35"/>
    <p:sldId id="323" r:id="rId36"/>
    <p:sldId id="324" r:id="rId37"/>
    <p:sldId id="325" r:id="rId38"/>
    <p:sldId id="3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9A3EA-A75B-4674-A62A-E2B330454BBC}" type="datetimeFigureOut">
              <a:rPr lang="en-GB" smtClean="0"/>
              <a:t>20/10/2020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73090-0907-462A-8A7A-60D5D25CEE01}" type="slidenum">
              <a:rPr lang="en-GB" smtClean="0"/>
              <a:t>‹#›</a:t>
            </a:fld>
            <a:endParaRPr lang="en-GB"/>
          </a:p>
        </p:txBody>
      </p:sp>
    </p:spTree>
    <p:extLst>
      <p:ext uri="{BB962C8B-B14F-4D97-AF65-F5344CB8AC3E}">
        <p14:creationId xmlns:p14="http://schemas.microsoft.com/office/powerpoint/2010/main" val="103651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4</a:t>
            </a:fld>
            <a:endParaRPr lang="en-GB"/>
          </a:p>
        </p:txBody>
      </p:sp>
    </p:spTree>
    <p:extLst>
      <p:ext uri="{BB962C8B-B14F-4D97-AF65-F5344CB8AC3E}">
        <p14:creationId xmlns:p14="http://schemas.microsoft.com/office/powerpoint/2010/main" val="307984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5</a:t>
            </a:fld>
            <a:endParaRPr lang="en-GB" dirty="0"/>
          </a:p>
        </p:txBody>
      </p:sp>
    </p:spTree>
    <p:extLst>
      <p:ext uri="{BB962C8B-B14F-4D97-AF65-F5344CB8AC3E}">
        <p14:creationId xmlns:p14="http://schemas.microsoft.com/office/powerpoint/2010/main" val="188239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6</a:t>
            </a:fld>
            <a:endParaRPr lang="en-GB" dirty="0"/>
          </a:p>
        </p:txBody>
      </p:sp>
    </p:spTree>
    <p:extLst>
      <p:ext uri="{BB962C8B-B14F-4D97-AF65-F5344CB8AC3E}">
        <p14:creationId xmlns:p14="http://schemas.microsoft.com/office/powerpoint/2010/main" val="240243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7</a:t>
            </a:fld>
            <a:endParaRPr lang="en-GB" dirty="0"/>
          </a:p>
        </p:txBody>
      </p:sp>
    </p:spTree>
    <p:extLst>
      <p:ext uri="{BB962C8B-B14F-4D97-AF65-F5344CB8AC3E}">
        <p14:creationId xmlns:p14="http://schemas.microsoft.com/office/powerpoint/2010/main" val="234662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8</a:t>
            </a:fld>
            <a:endParaRPr lang="en-GB" dirty="0"/>
          </a:p>
        </p:txBody>
      </p:sp>
    </p:spTree>
    <p:extLst>
      <p:ext uri="{BB962C8B-B14F-4D97-AF65-F5344CB8AC3E}">
        <p14:creationId xmlns:p14="http://schemas.microsoft.com/office/powerpoint/2010/main" val="186244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9</a:t>
            </a:fld>
            <a:endParaRPr lang="en-GB" dirty="0"/>
          </a:p>
        </p:txBody>
      </p:sp>
    </p:spTree>
    <p:extLst>
      <p:ext uri="{BB962C8B-B14F-4D97-AF65-F5344CB8AC3E}">
        <p14:creationId xmlns:p14="http://schemas.microsoft.com/office/powerpoint/2010/main" val="127594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10</a:t>
            </a:fld>
            <a:endParaRPr lang="en-GB" dirty="0"/>
          </a:p>
        </p:txBody>
      </p:sp>
    </p:spTree>
    <p:extLst>
      <p:ext uri="{BB962C8B-B14F-4D97-AF65-F5344CB8AC3E}">
        <p14:creationId xmlns:p14="http://schemas.microsoft.com/office/powerpoint/2010/main" val="194120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11</a:t>
            </a:fld>
            <a:endParaRPr lang="en-GB" dirty="0"/>
          </a:p>
        </p:txBody>
      </p:sp>
    </p:spTree>
    <p:extLst>
      <p:ext uri="{BB962C8B-B14F-4D97-AF65-F5344CB8AC3E}">
        <p14:creationId xmlns:p14="http://schemas.microsoft.com/office/powerpoint/2010/main" val="234573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95825665-A29A-4357-8317-D4C27523899A}"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32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7DCA81-6BF3-4404-8210-7AA0ED63725C}"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175404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56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4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96343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92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21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06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05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48858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5183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68947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3898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2158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7098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6975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549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64675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6294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7DCA81-6BF3-4404-8210-7AA0ED63725C}"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25665-A29A-4357-8317-D4C27523899A}"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13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7DCA81-6BF3-4404-8210-7AA0ED63725C}"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38025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7DCA81-6BF3-4404-8210-7AA0ED63725C}"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825665-A29A-4357-8317-D4C27523899A}"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40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7DCA81-6BF3-4404-8210-7AA0ED63725C}"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825665-A29A-4357-8317-D4C27523899A}"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82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DCA81-6BF3-4404-8210-7AA0ED63725C}"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159844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7DCA81-6BF3-4404-8210-7AA0ED63725C}"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25665-A29A-4357-8317-D4C27523899A}"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1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7DCA81-6BF3-4404-8210-7AA0ED63725C}"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25665-A29A-4357-8317-D4C27523899A}" type="slidenum">
              <a:rPr lang="en-GB" smtClean="0"/>
              <a:t>‹#›</a:t>
            </a:fld>
            <a:endParaRPr lang="en-GB"/>
          </a:p>
        </p:txBody>
      </p:sp>
    </p:spTree>
    <p:extLst>
      <p:ext uri="{BB962C8B-B14F-4D97-AF65-F5344CB8AC3E}">
        <p14:creationId xmlns:p14="http://schemas.microsoft.com/office/powerpoint/2010/main" val="249563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7DCA81-6BF3-4404-8210-7AA0ED63725C}" type="datetimeFigureOut">
              <a:rPr lang="en-GB" smtClean="0"/>
              <a:t>20/10/2020</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825665-A29A-4357-8317-D4C27523899A}" type="slidenum">
              <a:rPr lang="en-GB" smtClean="0"/>
              <a:t>‹#›</a:t>
            </a:fld>
            <a:endParaRPr lang="en-GB"/>
          </a:p>
        </p:txBody>
      </p:sp>
    </p:spTree>
    <p:extLst>
      <p:ext uri="{BB962C8B-B14F-4D97-AF65-F5344CB8AC3E}">
        <p14:creationId xmlns:p14="http://schemas.microsoft.com/office/powerpoint/2010/main" val="2145763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R087lYrRp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honicsplay.co.uk/resources/phase/2/buried-treasu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opmarks.co.uk/learning-to-count/paint-the-squar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bc.co.uk/bitesize/clips/zr34wmn" TargetMode="External"/><Relationship Id="rId2" Type="http://schemas.openxmlformats.org/officeDocument/2006/relationships/hyperlink" Target="https://www.bbc.co.uk/bitesize/clips/zm87tf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8251" y="1871131"/>
            <a:ext cx="7537269" cy="1515533"/>
          </a:xfrm>
        </p:spPr>
        <p:txBody>
          <a:bodyPr/>
          <a:lstStyle/>
          <a:p>
            <a:r>
              <a:rPr lang="en-GB" sz="4800" dirty="0" smtClean="0">
                <a:latin typeface="Sassoon Primary" pitchFamily="50" charset="0"/>
              </a:rPr>
              <a:t>Learning for </a:t>
            </a:r>
            <a:r>
              <a:rPr lang="en-GB" sz="4800" dirty="0" smtClean="0">
                <a:latin typeface="Sassoon Primary" pitchFamily="50" charset="0"/>
              </a:rPr>
              <a:t>Wednesday 21</a:t>
            </a:r>
            <a:r>
              <a:rPr lang="en-GB" sz="4800" baseline="30000" dirty="0" smtClean="0">
                <a:latin typeface="Sassoon Primary" pitchFamily="50" charset="0"/>
              </a:rPr>
              <a:t>st</a:t>
            </a:r>
            <a:r>
              <a:rPr lang="en-GB" sz="4800" dirty="0" smtClean="0">
                <a:latin typeface="Sassoon Primary" pitchFamily="50" charset="0"/>
              </a:rPr>
              <a:t> </a:t>
            </a:r>
            <a:r>
              <a:rPr lang="en-GB" sz="4800" dirty="0" smtClean="0">
                <a:latin typeface="Sassoon Primary" pitchFamily="50" charset="0"/>
              </a:rPr>
              <a:t>October</a:t>
            </a:r>
            <a:endParaRPr lang="en-GB" sz="4800" dirty="0">
              <a:latin typeface="Sassoon Primary" pitchFamily="50" charset="0"/>
            </a:endParaRPr>
          </a:p>
        </p:txBody>
      </p:sp>
      <p:sp>
        <p:nvSpPr>
          <p:cNvPr id="3" name="Subtitle 2"/>
          <p:cNvSpPr>
            <a:spLocks noGrp="1"/>
          </p:cNvSpPr>
          <p:nvPr>
            <p:ph type="subTitle" idx="1"/>
          </p:nvPr>
        </p:nvSpPr>
        <p:spPr/>
        <p:txBody>
          <a:bodyPr>
            <a:normAutofit/>
          </a:bodyPr>
          <a:lstStyle/>
          <a:p>
            <a:r>
              <a:rPr lang="en-GB" sz="2400" dirty="0" smtClean="0">
                <a:latin typeface="Sassoon Primary" pitchFamily="50" charset="0"/>
              </a:rPr>
              <a:t>Year One</a:t>
            </a:r>
            <a:endParaRPr lang="en-GB" sz="2400" dirty="0">
              <a:latin typeface="Sassoon Primary" pitchFamily="50" charset="0"/>
            </a:endParaRPr>
          </a:p>
        </p:txBody>
      </p:sp>
    </p:spTree>
    <p:extLst>
      <p:ext uri="{BB962C8B-B14F-4D97-AF65-F5344CB8AC3E}">
        <p14:creationId xmlns:p14="http://schemas.microsoft.com/office/powerpoint/2010/main" val="381027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19" name="Rectangle 18">
            <a:extLst>
              <a:ext uri="{FF2B5EF4-FFF2-40B4-BE49-F238E27FC236}">
                <a16:creationId xmlns:a16="http://schemas.microsoft.com/office/drawing/2014/main" id="{47093619-8CBE-4618-AF72-AAD985E41B1D}"/>
              </a:ext>
            </a:extLst>
          </p:cNvPr>
          <p:cNvSpPr/>
          <p:nvPr/>
        </p:nvSpPr>
        <p:spPr>
          <a:xfrm>
            <a:off x="301938" y="444250"/>
            <a:ext cx="11033916" cy="523220"/>
          </a:xfrm>
          <a:prstGeom prst="rect">
            <a:avLst/>
          </a:prstGeom>
          <a:noFill/>
        </p:spPr>
        <p:txBody>
          <a:bodyPr wrap="square">
            <a:spAutoFit/>
          </a:bodyPr>
          <a:lstStyle/>
          <a:p>
            <a:r>
              <a:rPr lang="en-GB" sz="2800" b="1" dirty="0">
                <a:latin typeface="Yu Gothic UI" panose="020B0500000000000000" pitchFamily="34" charset="-128"/>
                <a:ea typeface="Yu Gothic UI" panose="020B0500000000000000" pitchFamily="34" charset="-128"/>
              </a:rPr>
              <a:t>Where would the following numbers go on the number line?</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extLst/>
          </p:nvPr>
        </p:nvGraphicFramePr>
        <p:xfrm>
          <a:off x="667380" y="4566742"/>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sp>
        <p:nvSpPr>
          <p:cNvPr id="8" name="TextBox 7">
            <a:extLst>
              <a:ext uri="{FF2B5EF4-FFF2-40B4-BE49-F238E27FC236}">
                <a16:creationId xmlns:a16="http://schemas.microsoft.com/office/drawing/2014/main" id="{952E3765-4F4E-40FB-97F9-A247420B06F9}"/>
              </a:ext>
            </a:extLst>
          </p:cNvPr>
          <p:cNvSpPr txBox="1"/>
          <p:nvPr/>
        </p:nvSpPr>
        <p:spPr>
          <a:xfrm>
            <a:off x="457070" y="5136700"/>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13" name="TextBox 12">
            <a:extLst>
              <a:ext uri="{FF2B5EF4-FFF2-40B4-BE49-F238E27FC236}">
                <a16:creationId xmlns:a16="http://schemas.microsoft.com/office/drawing/2014/main" id="{34E14DDF-035B-4CD0-95CB-2A141D6D13F3}"/>
              </a:ext>
            </a:extLst>
          </p:cNvPr>
          <p:cNvSpPr txBox="1"/>
          <p:nvPr/>
        </p:nvSpPr>
        <p:spPr>
          <a:xfrm>
            <a:off x="5793212" y="5136700"/>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20" name="TextBox 19">
            <a:extLst>
              <a:ext uri="{FF2B5EF4-FFF2-40B4-BE49-F238E27FC236}">
                <a16:creationId xmlns:a16="http://schemas.microsoft.com/office/drawing/2014/main" id="{1E3A3FBF-7F21-46D6-8A45-7F7275028F44}"/>
              </a:ext>
            </a:extLst>
          </p:cNvPr>
          <p:cNvSpPr txBox="1"/>
          <p:nvPr/>
        </p:nvSpPr>
        <p:spPr>
          <a:xfrm>
            <a:off x="11013595" y="5136700"/>
            <a:ext cx="61107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
        <p:nvSpPr>
          <p:cNvPr id="21" name="Rectangle: Rounded Corners 20">
            <a:extLst>
              <a:ext uri="{FF2B5EF4-FFF2-40B4-BE49-F238E27FC236}">
                <a16:creationId xmlns:a16="http://schemas.microsoft.com/office/drawing/2014/main" id="{DDFA24B9-17FB-4A9C-90FE-637D555BFFDB}"/>
              </a:ext>
            </a:extLst>
          </p:cNvPr>
          <p:cNvSpPr/>
          <p:nvPr/>
        </p:nvSpPr>
        <p:spPr>
          <a:xfrm>
            <a:off x="5340565" y="1583621"/>
            <a:ext cx="1047583" cy="138499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Yu Gothic UI" panose="020B0500000000000000" pitchFamily="34" charset="-128"/>
                <a:ea typeface="Yu Gothic UI" panose="020B0500000000000000" pitchFamily="34" charset="-128"/>
              </a:rPr>
              <a:t>7</a:t>
            </a:r>
          </a:p>
        </p:txBody>
      </p:sp>
      <p:sp>
        <p:nvSpPr>
          <p:cNvPr id="22" name="Rectangle: Rounded Corners 21">
            <a:extLst>
              <a:ext uri="{FF2B5EF4-FFF2-40B4-BE49-F238E27FC236}">
                <a16:creationId xmlns:a16="http://schemas.microsoft.com/office/drawing/2014/main" id="{433B9AC1-D012-4EE9-8DF5-69A388F00D5E}"/>
              </a:ext>
            </a:extLst>
          </p:cNvPr>
          <p:cNvSpPr/>
          <p:nvPr/>
        </p:nvSpPr>
        <p:spPr>
          <a:xfrm>
            <a:off x="7448472" y="1583621"/>
            <a:ext cx="1047583" cy="138499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Yu Gothic UI" panose="020B0500000000000000" pitchFamily="34" charset="-128"/>
                <a:ea typeface="Yu Gothic UI" panose="020B0500000000000000" pitchFamily="34" charset="-128"/>
              </a:rPr>
              <a:t>2</a:t>
            </a:r>
          </a:p>
        </p:txBody>
      </p:sp>
      <p:sp>
        <p:nvSpPr>
          <p:cNvPr id="23" name="Rectangle: Rounded Corners 22">
            <a:extLst>
              <a:ext uri="{FF2B5EF4-FFF2-40B4-BE49-F238E27FC236}">
                <a16:creationId xmlns:a16="http://schemas.microsoft.com/office/drawing/2014/main" id="{DEE683EC-4E78-46A5-94D6-F456EFEA256D}"/>
              </a:ext>
            </a:extLst>
          </p:cNvPr>
          <p:cNvSpPr/>
          <p:nvPr/>
        </p:nvSpPr>
        <p:spPr>
          <a:xfrm>
            <a:off x="3232658" y="1583621"/>
            <a:ext cx="1047583" cy="138499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Yu Gothic UI" panose="020B0500000000000000" pitchFamily="34" charset="-128"/>
                <a:ea typeface="Yu Gothic UI" panose="020B0500000000000000" pitchFamily="34" charset="-128"/>
              </a:rPr>
              <a:t>4</a:t>
            </a:r>
          </a:p>
        </p:txBody>
      </p:sp>
      <p:cxnSp>
        <p:nvCxnSpPr>
          <p:cNvPr id="24" name="Straight Arrow Connector 23">
            <a:extLst>
              <a:ext uri="{FF2B5EF4-FFF2-40B4-BE49-F238E27FC236}">
                <a16:creationId xmlns:a16="http://schemas.microsoft.com/office/drawing/2014/main" id="{A5C598BA-AF98-4974-9DCC-F383F93D064D}"/>
              </a:ext>
            </a:extLst>
          </p:cNvPr>
          <p:cNvCxnSpPr/>
          <p:nvPr/>
        </p:nvCxnSpPr>
        <p:spPr>
          <a:xfrm>
            <a:off x="2797609" y="3782797"/>
            <a:ext cx="0" cy="838200"/>
          </a:xfrm>
          <a:prstGeom prst="straightConnector1">
            <a:avLst/>
          </a:prstGeom>
          <a:ln w="571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F9FCBE-23ED-45F2-A2C6-3642E4A25E8D}"/>
              </a:ext>
            </a:extLst>
          </p:cNvPr>
          <p:cNvCxnSpPr/>
          <p:nvPr/>
        </p:nvCxnSpPr>
        <p:spPr>
          <a:xfrm>
            <a:off x="4931210" y="3782797"/>
            <a:ext cx="0" cy="838200"/>
          </a:xfrm>
          <a:prstGeom prst="straightConnector1">
            <a:avLst/>
          </a:prstGeom>
          <a:ln w="571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FB19EB-B3B2-4ABA-9683-0EC52E05947D}"/>
              </a:ext>
            </a:extLst>
          </p:cNvPr>
          <p:cNvCxnSpPr/>
          <p:nvPr/>
        </p:nvCxnSpPr>
        <p:spPr>
          <a:xfrm>
            <a:off x="8127404" y="3782797"/>
            <a:ext cx="0" cy="838200"/>
          </a:xfrm>
          <a:prstGeom prst="straightConnector1">
            <a:avLst/>
          </a:prstGeom>
          <a:ln w="571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7273E1-D0D8-4A42-BB40-E4191F624C82}"/>
              </a:ext>
            </a:extLst>
          </p:cNvPr>
          <p:cNvSpPr txBox="1"/>
          <p:nvPr/>
        </p:nvSpPr>
        <p:spPr>
          <a:xfrm>
            <a:off x="2563959" y="5136700"/>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2</a:t>
            </a:r>
          </a:p>
        </p:txBody>
      </p:sp>
      <p:sp>
        <p:nvSpPr>
          <p:cNvPr id="18" name="TextBox 17">
            <a:extLst>
              <a:ext uri="{FF2B5EF4-FFF2-40B4-BE49-F238E27FC236}">
                <a16:creationId xmlns:a16="http://schemas.microsoft.com/office/drawing/2014/main" id="{61AFD886-0051-4B11-B433-D60EB336B050}"/>
              </a:ext>
            </a:extLst>
          </p:cNvPr>
          <p:cNvSpPr txBox="1"/>
          <p:nvPr/>
        </p:nvSpPr>
        <p:spPr>
          <a:xfrm>
            <a:off x="4692371" y="5136700"/>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4</a:t>
            </a:r>
          </a:p>
        </p:txBody>
      </p:sp>
      <p:sp>
        <p:nvSpPr>
          <p:cNvPr id="27" name="TextBox 26">
            <a:extLst>
              <a:ext uri="{FF2B5EF4-FFF2-40B4-BE49-F238E27FC236}">
                <a16:creationId xmlns:a16="http://schemas.microsoft.com/office/drawing/2014/main" id="{43B59231-3057-4A6C-8740-11F0E96E9B1A}"/>
              </a:ext>
            </a:extLst>
          </p:cNvPr>
          <p:cNvSpPr txBox="1"/>
          <p:nvPr/>
        </p:nvSpPr>
        <p:spPr>
          <a:xfrm>
            <a:off x="7903879" y="5136700"/>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7</a:t>
            </a:r>
          </a:p>
        </p:txBody>
      </p:sp>
    </p:spTree>
    <p:extLst>
      <p:ext uri="{BB962C8B-B14F-4D97-AF65-F5344CB8AC3E}">
        <p14:creationId xmlns:p14="http://schemas.microsoft.com/office/powerpoint/2010/main" val="113430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grpSp>
        <p:nvGrpSpPr>
          <p:cNvPr id="24" name="Group 23">
            <a:extLst>
              <a:ext uri="{FF2B5EF4-FFF2-40B4-BE49-F238E27FC236}">
                <a16:creationId xmlns:a16="http://schemas.microsoft.com/office/drawing/2014/main" id="{8A16164D-C292-4D4C-B3C4-89282916D76D}"/>
              </a:ext>
            </a:extLst>
          </p:cNvPr>
          <p:cNvGrpSpPr/>
          <p:nvPr/>
        </p:nvGrpSpPr>
        <p:grpSpPr>
          <a:xfrm>
            <a:off x="10827548" y="-20453"/>
            <a:ext cx="1364451" cy="711954"/>
            <a:chOff x="10827548" y="-20453"/>
            <a:chExt cx="1364451" cy="711954"/>
          </a:xfrm>
        </p:grpSpPr>
        <p:sp>
          <p:nvSpPr>
            <p:cNvPr id="25" name="Teardrop 24">
              <a:extLst>
                <a:ext uri="{FF2B5EF4-FFF2-40B4-BE49-F238E27FC236}">
                  <a16:creationId xmlns:a16="http://schemas.microsoft.com/office/drawing/2014/main" id="{D1E5BA77-03E4-42D2-9016-2A4C7AF00FAA}"/>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Sassoon Infant Std" panose="020B0503020103030203" pitchFamily="34" charset="0"/>
              </a:endParaRPr>
            </a:p>
          </p:txBody>
        </p:sp>
        <p:sp>
          <p:nvSpPr>
            <p:cNvPr id="27" name="TextBox 26">
              <a:extLst>
                <a:ext uri="{FF2B5EF4-FFF2-40B4-BE49-F238E27FC236}">
                  <a16:creationId xmlns:a16="http://schemas.microsoft.com/office/drawing/2014/main" id="{B42C7297-B256-4A3F-A3AD-00B183251615}"/>
                </a:ext>
              </a:extLst>
            </p:cNvPr>
            <p:cNvSpPr txBox="1"/>
            <p:nvPr/>
          </p:nvSpPr>
          <p:spPr>
            <a:xfrm>
              <a:off x="10973408" y="166247"/>
              <a:ext cx="1156086" cy="338554"/>
            </a:xfrm>
            <a:prstGeom prst="rect">
              <a:avLst/>
            </a:prstGeom>
            <a:noFill/>
          </p:spPr>
          <p:txBody>
            <a:bodyPr wrap="none" rtlCol="0">
              <a:spAutoFit/>
            </a:bodyPr>
            <a:lstStyle/>
            <a:p>
              <a:r>
                <a:rPr lang="en-GB" sz="1600" b="1" dirty="0">
                  <a:solidFill>
                    <a:schemeClr val="bg1"/>
                  </a:solidFill>
                  <a:latin typeface="Yu Gothic UI" panose="020B0500000000000000" pitchFamily="34" charset="-128"/>
                  <a:ea typeface="Yu Gothic UI" panose="020B0500000000000000" pitchFamily="34" charset="-128"/>
                </a:rPr>
                <a:t>Reasoning</a:t>
              </a:r>
            </a:p>
          </p:txBody>
        </p:sp>
      </p:grpSp>
      <p:sp>
        <p:nvSpPr>
          <p:cNvPr id="96" name="Rectangle 95">
            <a:extLst>
              <a:ext uri="{FF2B5EF4-FFF2-40B4-BE49-F238E27FC236}">
                <a16:creationId xmlns:a16="http://schemas.microsoft.com/office/drawing/2014/main" id="{47093619-8CBE-4618-AF72-AAD985E41B1D}"/>
              </a:ext>
            </a:extLst>
          </p:cNvPr>
          <p:cNvSpPr/>
          <p:nvPr/>
        </p:nvSpPr>
        <p:spPr>
          <a:xfrm>
            <a:off x="310707" y="342790"/>
            <a:ext cx="7842693" cy="523220"/>
          </a:xfrm>
          <a:prstGeom prst="rect">
            <a:avLst/>
          </a:prstGeom>
          <a:noFill/>
        </p:spPr>
        <p:txBody>
          <a:bodyPr wrap="square">
            <a:spAutoFit/>
          </a:bodyPr>
          <a:lstStyle/>
          <a:p>
            <a:r>
              <a:rPr lang="en-GB" sz="2800" b="1" dirty="0">
                <a:latin typeface="Yu Gothic UI" panose="020B0500000000000000" pitchFamily="34" charset="-128"/>
                <a:ea typeface="Yu Gothic UI" panose="020B0500000000000000" pitchFamily="34" charset="-128"/>
              </a:rPr>
              <a:t>Tick (</a:t>
            </a:r>
            <a:r>
              <a:rPr lang="en-GB" sz="2800" b="1" dirty="0">
                <a:latin typeface="Yu Gothic UI" panose="020B0500000000000000" pitchFamily="34" charset="-128"/>
                <a:ea typeface="Yu Gothic UI" panose="020B0500000000000000" pitchFamily="34" charset="-128"/>
                <a:sym typeface="Wingdings" panose="05000000000000000000" pitchFamily="2" charset="2"/>
              </a:rPr>
              <a:t>) true or false next to each statement.</a:t>
            </a:r>
            <a:endParaRPr lang="en-GB" sz="2800" b="1" dirty="0">
              <a:latin typeface="Yu Gothic UI" panose="020B0500000000000000" pitchFamily="34" charset="-128"/>
              <a:ea typeface="Yu Gothic UI" panose="020B0500000000000000" pitchFamily="34" charset="-128"/>
            </a:endParaRPr>
          </a:p>
        </p:txBody>
      </p:sp>
      <p:graphicFrame>
        <p:nvGraphicFramePr>
          <p:cNvPr id="7" name="Table 6">
            <a:extLst>
              <a:ext uri="{FF2B5EF4-FFF2-40B4-BE49-F238E27FC236}">
                <a16:creationId xmlns:a16="http://schemas.microsoft.com/office/drawing/2014/main" id="{EB2421D0-0A1B-4C9E-9E31-5F887397C27F}"/>
              </a:ext>
            </a:extLst>
          </p:cNvPr>
          <p:cNvGraphicFramePr>
            <a:graphicFrameLocks noGrp="1"/>
          </p:cNvGraphicFramePr>
          <p:nvPr>
            <p:extLst>
              <p:ext uri="{D42A27DB-BD31-4B8C-83A1-F6EECF244321}">
                <p14:modId xmlns:p14="http://schemas.microsoft.com/office/powerpoint/2010/main" val="2264528232"/>
              </p:ext>
            </p:extLst>
          </p:nvPr>
        </p:nvGraphicFramePr>
        <p:xfrm>
          <a:off x="1733019" y="2387053"/>
          <a:ext cx="8059120" cy="3567782"/>
        </p:xfrm>
        <a:graphic>
          <a:graphicData uri="http://schemas.openxmlformats.org/drawingml/2006/table">
            <a:tbl>
              <a:tblPr firstRow="1" bandRow="1">
                <a:tableStyleId>{5940675A-B579-460E-94D1-54222C63F5DA}</a:tableStyleId>
              </a:tblPr>
              <a:tblGrid>
                <a:gridCol w="5097794">
                  <a:extLst>
                    <a:ext uri="{9D8B030D-6E8A-4147-A177-3AD203B41FA5}">
                      <a16:colId xmlns:a16="http://schemas.microsoft.com/office/drawing/2014/main" val="280172908"/>
                    </a:ext>
                  </a:extLst>
                </a:gridCol>
                <a:gridCol w="1480663">
                  <a:extLst>
                    <a:ext uri="{9D8B030D-6E8A-4147-A177-3AD203B41FA5}">
                      <a16:colId xmlns:a16="http://schemas.microsoft.com/office/drawing/2014/main" val="887957070"/>
                    </a:ext>
                  </a:extLst>
                </a:gridCol>
                <a:gridCol w="1480663">
                  <a:extLst>
                    <a:ext uri="{9D8B030D-6E8A-4147-A177-3AD203B41FA5}">
                      <a16:colId xmlns:a16="http://schemas.microsoft.com/office/drawing/2014/main" val="1896695799"/>
                    </a:ext>
                  </a:extLst>
                </a:gridCol>
              </a:tblGrid>
              <a:tr h="556810">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Statement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True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False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944277"/>
                  </a:ext>
                </a:extLst>
              </a:tr>
              <a:tr h="599308">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One less than 6 is 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545034"/>
                  </a:ext>
                </a:extLst>
              </a:tr>
              <a:tr h="599308">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One more than 7 is 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763387"/>
                  </a:ext>
                </a:extLst>
              </a:tr>
              <a:tr h="606524">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Three is greater than 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433652"/>
                  </a:ext>
                </a:extLst>
              </a:tr>
              <a:tr h="606524">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9 is equal to 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b="1" dirty="0">
                        <a:latin typeface="Yu Gothic UI" panose="020B0500000000000000" pitchFamily="34" charset="-128"/>
                        <a:ea typeface="Yu Gothic UI" panose="020B0500000000000000" pitchFamily="34"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8148212"/>
                  </a:ext>
                </a:extLst>
              </a:tr>
              <a:tr h="599308">
                <a:tc>
                  <a:txBody>
                    <a:bodyPr/>
                    <a:lstStyle/>
                    <a:p>
                      <a:pPr algn="ctr"/>
                      <a:r>
                        <a:rPr lang="en-GB" sz="2800" b="1" dirty="0">
                          <a:latin typeface="Yu Gothic UI" panose="020B0500000000000000" pitchFamily="34" charset="-128"/>
                          <a:ea typeface="Yu Gothic UI" panose="020B0500000000000000" pitchFamily="34" charset="-128"/>
                          <a:cs typeface="Sanskrit Text" panose="02020503050405020304" pitchFamily="18" charset="0"/>
                        </a:rPr>
                        <a:t>6 is less than five.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Yu Gothic UI" panose="020B0500000000000000" pitchFamily="34" charset="-128"/>
                        <a:ea typeface="Yu Gothic UI" panose="020B0500000000000000" pitchFamily="34" charset="-128"/>
                        <a:cs typeface="Sanskrit Text" panose="020205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761501"/>
                  </a:ext>
                </a:extLst>
              </a:tr>
            </a:tbl>
          </a:graphicData>
        </a:graphic>
      </p:graphicFrame>
      <p:graphicFrame>
        <p:nvGraphicFramePr>
          <p:cNvPr id="14" name="Table 13">
            <a:extLst>
              <a:ext uri="{FF2B5EF4-FFF2-40B4-BE49-F238E27FC236}">
                <a16:creationId xmlns:a16="http://schemas.microsoft.com/office/drawing/2014/main" id="{05D3E4D2-3054-45AE-B27E-2FC33F396CDA}"/>
              </a:ext>
            </a:extLst>
          </p:cNvPr>
          <p:cNvGraphicFramePr>
            <a:graphicFrameLocks noGrp="1"/>
          </p:cNvGraphicFramePr>
          <p:nvPr>
            <p:extLst>
              <p:ext uri="{D42A27DB-BD31-4B8C-83A1-F6EECF244321}">
                <p14:modId xmlns:p14="http://schemas.microsoft.com/office/powerpoint/2010/main" val="467448231"/>
              </p:ext>
            </p:extLst>
          </p:nvPr>
        </p:nvGraphicFramePr>
        <p:xfrm>
          <a:off x="636747" y="993028"/>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grpSp>
        <p:nvGrpSpPr>
          <p:cNvPr id="15" name="Group 14">
            <a:extLst>
              <a:ext uri="{FF2B5EF4-FFF2-40B4-BE49-F238E27FC236}">
                <a16:creationId xmlns:a16="http://schemas.microsoft.com/office/drawing/2014/main" id="{39D409D3-FA90-4E62-8135-6761B2BB258C}"/>
              </a:ext>
            </a:extLst>
          </p:cNvPr>
          <p:cNvGrpSpPr/>
          <p:nvPr/>
        </p:nvGrpSpPr>
        <p:grpSpPr>
          <a:xfrm>
            <a:off x="426437" y="1562986"/>
            <a:ext cx="11110451" cy="461665"/>
            <a:chOff x="12485" y="1414382"/>
            <a:chExt cx="9885489" cy="461665"/>
          </a:xfrm>
        </p:grpSpPr>
        <p:sp>
          <p:nvSpPr>
            <p:cNvPr id="17" name="TextBox 16">
              <a:extLst>
                <a:ext uri="{FF2B5EF4-FFF2-40B4-BE49-F238E27FC236}">
                  <a16:creationId xmlns:a16="http://schemas.microsoft.com/office/drawing/2014/main" id="{952E3765-4F4E-40FB-97F9-A247420B06F9}"/>
                </a:ext>
              </a:extLst>
            </p:cNvPr>
            <p:cNvSpPr txBox="1"/>
            <p:nvPr/>
          </p:nvSpPr>
          <p:spPr>
            <a:xfrm>
              <a:off x="1248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18" name="TextBox 17">
              <a:extLst>
                <a:ext uri="{FF2B5EF4-FFF2-40B4-BE49-F238E27FC236}">
                  <a16:creationId xmlns:a16="http://schemas.microsoft.com/office/drawing/2014/main" id="{75576913-3C45-4899-9C53-F343732BA119}"/>
                </a:ext>
              </a:extLst>
            </p:cNvPr>
            <p:cNvSpPr txBox="1"/>
            <p:nvPr/>
          </p:nvSpPr>
          <p:spPr>
            <a:xfrm>
              <a:off x="946782"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19" name="TextBox 18">
              <a:extLst>
                <a:ext uri="{FF2B5EF4-FFF2-40B4-BE49-F238E27FC236}">
                  <a16:creationId xmlns:a16="http://schemas.microsoft.com/office/drawing/2014/main" id="{9E60322E-2980-4028-BB4A-C0B465756CAD}"/>
                </a:ext>
              </a:extLst>
            </p:cNvPr>
            <p:cNvSpPr txBox="1"/>
            <p:nvPr/>
          </p:nvSpPr>
          <p:spPr>
            <a:xfrm>
              <a:off x="1906233"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20" name="TextBox 19">
              <a:extLst>
                <a:ext uri="{FF2B5EF4-FFF2-40B4-BE49-F238E27FC236}">
                  <a16:creationId xmlns:a16="http://schemas.microsoft.com/office/drawing/2014/main" id="{843F27DA-BC08-4DF5-BE3B-599CBC928191}"/>
                </a:ext>
              </a:extLst>
            </p:cNvPr>
            <p:cNvSpPr txBox="1"/>
            <p:nvPr/>
          </p:nvSpPr>
          <p:spPr>
            <a:xfrm>
              <a:off x="2856469"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21" name="TextBox 20">
              <a:extLst>
                <a:ext uri="{FF2B5EF4-FFF2-40B4-BE49-F238E27FC236}">
                  <a16:creationId xmlns:a16="http://schemas.microsoft.com/office/drawing/2014/main" id="{F9285475-8E3B-47BB-8975-0B9A50DB91B8}"/>
                </a:ext>
              </a:extLst>
            </p:cNvPr>
            <p:cNvSpPr txBox="1"/>
            <p:nvPr/>
          </p:nvSpPr>
          <p:spPr>
            <a:xfrm>
              <a:off x="379998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22" name="TextBox 21">
              <a:extLst>
                <a:ext uri="{FF2B5EF4-FFF2-40B4-BE49-F238E27FC236}">
                  <a16:creationId xmlns:a16="http://schemas.microsoft.com/office/drawing/2014/main" id="{34E14DDF-035B-4CD0-95CB-2A141D6D13F3}"/>
                </a:ext>
              </a:extLst>
            </p:cNvPr>
            <p:cNvSpPr txBox="1"/>
            <p:nvPr/>
          </p:nvSpPr>
          <p:spPr>
            <a:xfrm>
              <a:off x="476030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23" name="TextBox 22">
              <a:extLst>
                <a:ext uri="{FF2B5EF4-FFF2-40B4-BE49-F238E27FC236}">
                  <a16:creationId xmlns:a16="http://schemas.microsoft.com/office/drawing/2014/main" id="{40229AF5-7B8E-4DCC-89DC-5D133810D9F4}"/>
                </a:ext>
              </a:extLst>
            </p:cNvPr>
            <p:cNvSpPr txBox="1"/>
            <p:nvPr/>
          </p:nvSpPr>
          <p:spPr>
            <a:xfrm>
              <a:off x="570381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26" name="TextBox 25">
              <a:extLst>
                <a:ext uri="{FF2B5EF4-FFF2-40B4-BE49-F238E27FC236}">
                  <a16:creationId xmlns:a16="http://schemas.microsoft.com/office/drawing/2014/main" id="{8A395822-1DE4-4015-B945-0DC2512B3F6C}"/>
                </a:ext>
              </a:extLst>
            </p:cNvPr>
            <p:cNvSpPr txBox="1"/>
            <p:nvPr/>
          </p:nvSpPr>
          <p:spPr>
            <a:xfrm>
              <a:off x="6657410"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28" name="TextBox 27">
              <a:extLst>
                <a:ext uri="{FF2B5EF4-FFF2-40B4-BE49-F238E27FC236}">
                  <a16:creationId xmlns:a16="http://schemas.microsoft.com/office/drawing/2014/main" id="{64B0DA19-2B86-48C3-8B2C-A80862D65602}"/>
                </a:ext>
              </a:extLst>
            </p:cNvPr>
            <p:cNvSpPr txBox="1"/>
            <p:nvPr/>
          </p:nvSpPr>
          <p:spPr>
            <a:xfrm>
              <a:off x="7611008"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29" name="TextBox 28">
              <a:extLst>
                <a:ext uri="{FF2B5EF4-FFF2-40B4-BE49-F238E27FC236}">
                  <a16:creationId xmlns:a16="http://schemas.microsoft.com/office/drawing/2014/main" id="{1AB4433C-4179-4A9F-BD7D-AD10D5656029}"/>
                </a:ext>
              </a:extLst>
            </p:cNvPr>
            <p:cNvSpPr txBox="1"/>
            <p:nvPr/>
          </p:nvSpPr>
          <p:spPr>
            <a:xfrm>
              <a:off x="8551157"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30" name="TextBox 29">
              <a:extLst>
                <a:ext uri="{FF2B5EF4-FFF2-40B4-BE49-F238E27FC236}">
                  <a16:creationId xmlns:a16="http://schemas.microsoft.com/office/drawing/2014/main" id="{1E3A3FBF-7F21-46D6-8A45-7F7275028F44}"/>
                </a:ext>
              </a:extLst>
            </p:cNvPr>
            <p:cNvSpPr txBox="1"/>
            <p:nvPr/>
          </p:nvSpPr>
          <p:spPr>
            <a:xfrm>
              <a:off x="9354274" y="1414382"/>
              <a:ext cx="54370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grpSp>
    </p:spTree>
    <p:extLst>
      <p:ext uri="{BB962C8B-B14F-4D97-AF65-F5344CB8AC3E}">
        <p14:creationId xmlns:p14="http://schemas.microsoft.com/office/powerpoint/2010/main" val="94581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40" y="786189"/>
            <a:ext cx="9601196" cy="742165"/>
          </a:xfrm>
        </p:spPr>
        <p:txBody>
          <a:bodyPr>
            <a:normAutofit/>
          </a:bodyPr>
          <a:lstStyle/>
          <a:p>
            <a:r>
              <a:rPr lang="en-GB" sz="3200" dirty="0" smtClean="0">
                <a:latin typeface="Sassoon Primary" pitchFamily="50" charset="0"/>
              </a:rPr>
              <a:t>Missing numbers worksheet (find it on the blog)</a:t>
            </a:r>
            <a:endParaRPr lang="en-GB" sz="3200" dirty="0">
              <a:latin typeface="Sassoon Primary" pitchFamily="50" charset="0"/>
            </a:endParaRPr>
          </a:p>
        </p:txBody>
      </p:sp>
      <p:pic>
        <p:nvPicPr>
          <p:cNvPr id="4" name="Picture 3"/>
          <p:cNvPicPr>
            <a:picLocks noChangeAspect="1"/>
          </p:cNvPicPr>
          <p:nvPr/>
        </p:nvPicPr>
        <p:blipFill>
          <a:blip r:embed="rId2"/>
          <a:stretch>
            <a:fillRect/>
          </a:stretch>
        </p:blipFill>
        <p:spPr>
          <a:xfrm>
            <a:off x="5335632" y="1787433"/>
            <a:ext cx="5753100" cy="3962400"/>
          </a:xfrm>
          <a:prstGeom prst="rect">
            <a:avLst/>
          </a:prstGeom>
        </p:spPr>
      </p:pic>
    </p:spTree>
    <p:extLst>
      <p:ext uri="{BB962C8B-B14F-4D97-AF65-F5344CB8AC3E}">
        <p14:creationId xmlns:p14="http://schemas.microsoft.com/office/powerpoint/2010/main" val="334959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2" y="564120"/>
            <a:ext cx="9601196" cy="1303867"/>
          </a:xfrm>
        </p:spPr>
        <p:txBody>
          <a:bodyPr/>
          <a:lstStyle/>
          <a:p>
            <a:pPr algn="l"/>
            <a:r>
              <a:rPr lang="en-GB" dirty="0" smtClean="0">
                <a:latin typeface="Sassoon Primary" pitchFamily="50" charset="0"/>
              </a:rPr>
              <a:t>Phonics</a:t>
            </a:r>
            <a:endParaRPr lang="en-GB" dirty="0">
              <a:latin typeface="Sassoon Primary" pitchFamily="50" charset="0"/>
            </a:endParaRPr>
          </a:p>
        </p:txBody>
      </p:sp>
      <p:sp>
        <p:nvSpPr>
          <p:cNvPr id="8" name="Content Placeholder 7"/>
          <p:cNvSpPr>
            <a:spLocks noGrp="1"/>
          </p:cNvSpPr>
          <p:nvPr>
            <p:ph idx="1"/>
          </p:nvPr>
        </p:nvSpPr>
        <p:spPr>
          <a:xfrm>
            <a:off x="938479" y="2560316"/>
            <a:ext cx="9601196" cy="3318936"/>
          </a:xfrm>
        </p:spPr>
        <p:txBody>
          <a:bodyPr>
            <a:normAutofit fontScale="70000" lnSpcReduction="20000"/>
          </a:bodyPr>
          <a:lstStyle/>
          <a:p>
            <a:r>
              <a:rPr lang="en-GB" dirty="0" smtClean="0">
                <a:latin typeface="Sassoon Primary" pitchFamily="50" charset="0"/>
              </a:rPr>
              <a:t>Recap Phase 2 and 3 sounds</a:t>
            </a:r>
          </a:p>
          <a:p>
            <a:endParaRPr lang="en-GB" dirty="0">
              <a:latin typeface="Sassoon Primary" pitchFamily="50" charset="0"/>
            </a:endParaRPr>
          </a:p>
          <a:p>
            <a:r>
              <a:rPr lang="en-GB" dirty="0" smtClean="0">
                <a:latin typeface="Sassoon Primary" pitchFamily="50" charset="0"/>
              </a:rPr>
              <a:t>Phonics Play – Flashcards</a:t>
            </a:r>
          </a:p>
          <a:p>
            <a:pPr marL="0" indent="0">
              <a:buNone/>
            </a:pPr>
            <a:r>
              <a:rPr lang="en-GB" dirty="0" smtClean="0">
                <a:latin typeface="Sassoon Primary" pitchFamily="50" charset="0"/>
              </a:rPr>
              <a:t>Log </a:t>
            </a:r>
            <a:r>
              <a:rPr lang="en-GB" dirty="0" smtClean="0">
                <a:latin typeface="Sassoon Primary" pitchFamily="50" charset="0"/>
              </a:rPr>
              <a:t>in:</a:t>
            </a:r>
          </a:p>
          <a:p>
            <a:r>
              <a:rPr lang="en-GB" dirty="0" smtClean="0">
                <a:latin typeface="Sassoon Primary" pitchFamily="50" charset="0"/>
              </a:rPr>
              <a:t>Username: school</a:t>
            </a:r>
          </a:p>
          <a:p>
            <a:r>
              <a:rPr lang="en-GB" dirty="0" smtClean="0">
                <a:latin typeface="Sassoon Primary" pitchFamily="50" charset="0"/>
              </a:rPr>
              <a:t>Password: </a:t>
            </a:r>
            <a:r>
              <a:rPr lang="en-GB" dirty="0" smtClean="0">
                <a:latin typeface="Sassoon Primary" pitchFamily="50" charset="0"/>
              </a:rPr>
              <a:t>meadow</a:t>
            </a:r>
          </a:p>
          <a:p>
            <a:endParaRPr lang="en-GB" dirty="0">
              <a:latin typeface="Sassoon Primary" pitchFamily="50" charset="0"/>
            </a:endParaRPr>
          </a:p>
          <a:p>
            <a:r>
              <a:rPr lang="en-GB" dirty="0" smtClean="0">
                <a:latin typeface="Sassoon Primary" pitchFamily="50" charset="0"/>
              </a:rPr>
              <a:t>Tricky word song:</a:t>
            </a:r>
          </a:p>
          <a:p>
            <a:r>
              <a:rPr lang="en-GB" dirty="0">
                <a:latin typeface="Sassoon Primary" pitchFamily="50" charset="0"/>
                <a:hlinkClick r:id="rId2"/>
              </a:rPr>
              <a:t>https://</a:t>
            </a:r>
            <a:r>
              <a:rPr lang="en-GB" dirty="0" smtClean="0">
                <a:latin typeface="Sassoon Primary" pitchFamily="50" charset="0"/>
                <a:hlinkClick r:id="rId2"/>
              </a:rPr>
              <a:t>www.youtube.com/watch?v=R087lYrRpgY</a:t>
            </a:r>
            <a:endParaRPr lang="en-GB" dirty="0" smtClean="0">
              <a:latin typeface="Sassoon Primary" pitchFamily="50" charset="0"/>
            </a:endParaRPr>
          </a:p>
          <a:p>
            <a:endParaRPr lang="en-GB" dirty="0">
              <a:latin typeface="Sassoon Primary" pitchFamily="50" charset="0"/>
            </a:endParaRPr>
          </a:p>
        </p:txBody>
      </p:sp>
    </p:spTree>
    <p:extLst>
      <p:ext uri="{BB962C8B-B14F-4D97-AF65-F5344CB8AC3E}">
        <p14:creationId xmlns:p14="http://schemas.microsoft.com/office/powerpoint/2010/main" val="308852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8" y="740085"/>
            <a:ext cx="9601196" cy="1303867"/>
          </a:xfrm>
        </p:spPr>
        <p:txBody>
          <a:bodyPr>
            <a:normAutofit fontScale="90000"/>
          </a:bodyPr>
          <a:lstStyle/>
          <a:p>
            <a:pPr algn="l"/>
            <a:r>
              <a:rPr lang="en-US" sz="4000" dirty="0" smtClean="0">
                <a:latin typeface="Sassoon Primary" pitchFamily="50" charset="0"/>
              </a:rPr>
              <a:t>Revisit: </a:t>
            </a:r>
            <a:br>
              <a:rPr lang="en-US" sz="4000" dirty="0" smtClean="0">
                <a:latin typeface="Sassoon Primary" pitchFamily="50" charset="0"/>
              </a:rPr>
            </a:br>
            <a:r>
              <a:rPr lang="en-US" sz="4000" dirty="0" smtClean="0">
                <a:latin typeface="Sassoon Primary" pitchFamily="50" charset="0"/>
              </a:rPr>
              <a:t>Yesterday we learned the </a:t>
            </a:r>
            <a:r>
              <a:rPr lang="en-US" sz="4000" dirty="0" smtClean="0">
                <a:latin typeface="Sassoon Primary" pitchFamily="50" charset="0"/>
              </a:rPr>
              <a:t>‘ear’ </a:t>
            </a:r>
            <a:r>
              <a:rPr lang="en-US" sz="4000" dirty="0" err="1" smtClean="0">
                <a:latin typeface="Sassoon Primary" pitchFamily="50" charset="0"/>
              </a:rPr>
              <a:t>trigraph</a:t>
            </a:r>
            <a:r>
              <a:rPr lang="en-US" sz="4000" dirty="0" smtClean="0">
                <a:latin typeface="Sassoon Primary" pitchFamily="50" charset="0"/>
              </a:rPr>
              <a:t>, like in </a:t>
            </a:r>
            <a:r>
              <a:rPr lang="en-US" sz="4000" dirty="0" smtClean="0">
                <a:latin typeface="Sassoon Primary" pitchFamily="50" charset="0"/>
              </a:rPr>
              <a:t>‘</a:t>
            </a:r>
            <a:r>
              <a:rPr lang="en-US" sz="4000" dirty="0" smtClean="0">
                <a:latin typeface="Sassoon Primary" pitchFamily="50" charset="0"/>
              </a:rPr>
              <a:t>hear</a:t>
            </a:r>
            <a:r>
              <a:rPr lang="en-US" sz="4000" dirty="0" smtClean="0">
                <a:latin typeface="Sassoon Primary" pitchFamily="50" charset="0"/>
              </a:rPr>
              <a:t>’.</a:t>
            </a:r>
            <a:endParaRPr lang="en-GB" sz="4000" dirty="0">
              <a:latin typeface="Sassoon Primary" pitchFamily="50" charset="0"/>
            </a:endParaRPr>
          </a:p>
        </p:txBody>
      </p:sp>
      <p:sp>
        <p:nvSpPr>
          <p:cNvPr id="3" name="Content Placeholder 2"/>
          <p:cNvSpPr>
            <a:spLocks noGrp="1"/>
          </p:cNvSpPr>
          <p:nvPr>
            <p:ph idx="1"/>
          </p:nvPr>
        </p:nvSpPr>
        <p:spPr/>
        <p:txBody>
          <a:bodyPr>
            <a:normAutofit/>
          </a:bodyPr>
          <a:lstStyle/>
          <a:p>
            <a:pPr marL="0" indent="0" algn="ctr">
              <a:buNone/>
            </a:pPr>
            <a:r>
              <a:rPr lang="en-US" sz="6000" dirty="0" smtClean="0">
                <a:latin typeface="Twinkl Precursive" panose="02000000000000000000" pitchFamily="2" charset="0"/>
              </a:rPr>
              <a:t>ear</a:t>
            </a:r>
            <a:endParaRPr lang="en-US" sz="6000" dirty="0" smtClean="0">
              <a:latin typeface="Twinkl Precursive" panose="02000000000000000000" pitchFamily="2" charset="0"/>
            </a:endParaRPr>
          </a:p>
          <a:p>
            <a:pPr marL="0" indent="0" algn="ctr">
              <a:buNone/>
            </a:pPr>
            <a:endParaRPr lang="en-US" sz="4000" dirty="0">
              <a:latin typeface="Twinkl Precursive" panose="02000000000000000000" pitchFamily="2" charset="0"/>
            </a:endParaRPr>
          </a:p>
          <a:p>
            <a:pPr marL="0" indent="0" algn="ctr">
              <a:buNone/>
            </a:pPr>
            <a:r>
              <a:rPr lang="en-US" sz="3200" dirty="0" smtClean="0">
                <a:latin typeface="Twinkl Precursive" panose="02000000000000000000" pitchFamily="2" charset="0"/>
              </a:rPr>
              <a:t>What words can you think of that have </a:t>
            </a:r>
            <a:r>
              <a:rPr lang="en-US" sz="3200" dirty="0" smtClean="0">
                <a:latin typeface="Twinkl Precursive" panose="02000000000000000000" pitchFamily="2" charset="0"/>
              </a:rPr>
              <a:t>this </a:t>
            </a:r>
            <a:r>
              <a:rPr lang="en-US" sz="3200" dirty="0" err="1" smtClean="0">
                <a:latin typeface="Twinkl Precursive" panose="02000000000000000000" pitchFamily="2" charset="0"/>
              </a:rPr>
              <a:t>trigraph</a:t>
            </a:r>
            <a:r>
              <a:rPr lang="en-US" sz="3200" dirty="0" smtClean="0">
                <a:latin typeface="Twinkl Precursive" panose="02000000000000000000" pitchFamily="2" charset="0"/>
              </a:rPr>
              <a:t>?</a:t>
            </a:r>
            <a:endParaRPr lang="en-GB" sz="3200" dirty="0">
              <a:latin typeface="Twinkl Precursive" panose="02000000000000000000" pitchFamily="2" charset="0"/>
            </a:endParaRPr>
          </a:p>
        </p:txBody>
      </p:sp>
    </p:spTree>
    <p:extLst>
      <p:ext uri="{BB962C8B-B14F-4D97-AF65-F5344CB8AC3E}">
        <p14:creationId xmlns:p14="http://schemas.microsoft.com/office/powerpoint/2010/main" val="23617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9412942" y="137956"/>
            <a:ext cx="2595281" cy="2418976"/>
          </a:xfrm>
          <a:prstGeom prst="star32">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ysClr val="windowText" lastClr="000000"/>
                </a:solidFill>
                <a:latin typeface="Twinkl Precursive" panose="02000000000000000000" pitchFamily="2" charset="0"/>
              </a:rPr>
              <a:t>ear</a:t>
            </a:r>
            <a:endParaRPr lang="en-GB" sz="4400" dirty="0">
              <a:solidFill>
                <a:sysClr val="windowText" lastClr="000000"/>
              </a:solidFill>
              <a:latin typeface="Twinkl Precursive" panose="02000000000000000000" pitchFamily="2" charset="0"/>
            </a:endParaRPr>
          </a:p>
        </p:txBody>
      </p:sp>
      <p:sp>
        <p:nvSpPr>
          <p:cNvPr id="5" name="TextBox 4"/>
          <p:cNvSpPr txBox="1"/>
          <p:nvPr/>
        </p:nvSpPr>
        <p:spPr>
          <a:xfrm>
            <a:off x="2168189" y="1450555"/>
            <a:ext cx="2186817" cy="923330"/>
          </a:xfrm>
          <a:prstGeom prst="rect">
            <a:avLst/>
          </a:prstGeom>
          <a:noFill/>
        </p:spPr>
        <p:txBody>
          <a:bodyPr wrap="none" rtlCol="0">
            <a:spAutoFit/>
          </a:bodyPr>
          <a:lstStyle/>
          <a:p>
            <a:r>
              <a:rPr lang="en-US" sz="5400" dirty="0" smtClean="0">
                <a:latin typeface="Twinkl Precursive" panose="02000000000000000000" pitchFamily="2" charset="0"/>
              </a:rPr>
              <a:t>hear</a:t>
            </a:r>
            <a:endParaRPr lang="en-GB" sz="5400" dirty="0">
              <a:latin typeface="Twinkl Precursive" panose="02000000000000000000" pitchFamily="2" charset="0"/>
            </a:endParaRPr>
          </a:p>
        </p:txBody>
      </p:sp>
      <p:sp>
        <p:nvSpPr>
          <p:cNvPr id="6" name="TextBox 5"/>
          <p:cNvSpPr txBox="1"/>
          <p:nvPr/>
        </p:nvSpPr>
        <p:spPr>
          <a:xfrm>
            <a:off x="2168189" y="2965591"/>
            <a:ext cx="2000869" cy="923330"/>
          </a:xfrm>
          <a:prstGeom prst="rect">
            <a:avLst/>
          </a:prstGeom>
          <a:noFill/>
        </p:spPr>
        <p:txBody>
          <a:bodyPr wrap="none" rtlCol="0">
            <a:spAutoFit/>
          </a:bodyPr>
          <a:lstStyle/>
          <a:p>
            <a:r>
              <a:rPr lang="en-US" sz="5400" dirty="0" smtClean="0">
                <a:latin typeface="Twinkl Precursive" panose="02000000000000000000" pitchFamily="2" charset="0"/>
              </a:rPr>
              <a:t>tear</a:t>
            </a:r>
            <a:endParaRPr lang="en-GB" sz="5400" dirty="0">
              <a:latin typeface="Twinkl Precursive" panose="02000000000000000000" pitchFamily="2" charset="0"/>
            </a:endParaRPr>
          </a:p>
        </p:txBody>
      </p:sp>
      <p:sp>
        <p:nvSpPr>
          <p:cNvPr id="7" name="TextBox 6"/>
          <p:cNvSpPr txBox="1"/>
          <p:nvPr/>
        </p:nvSpPr>
        <p:spPr>
          <a:xfrm>
            <a:off x="2069579" y="4480627"/>
            <a:ext cx="1616148" cy="923330"/>
          </a:xfrm>
          <a:prstGeom prst="rect">
            <a:avLst/>
          </a:prstGeom>
          <a:noFill/>
        </p:spPr>
        <p:txBody>
          <a:bodyPr wrap="none" rtlCol="0">
            <a:spAutoFit/>
          </a:bodyPr>
          <a:lstStyle/>
          <a:p>
            <a:r>
              <a:rPr lang="en-US" sz="5400" dirty="0" smtClean="0">
                <a:latin typeface="Twinkl Precursive" panose="02000000000000000000" pitchFamily="2" charset="0"/>
              </a:rPr>
              <a:t>ear</a:t>
            </a:r>
            <a:endParaRPr lang="en-GB" sz="5400" dirty="0">
              <a:latin typeface="Twinkl Precursive" panose="02000000000000000000" pitchFamily="2" charset="0"/>
            </a:endParaRPr>
          </a:p>
        </p:txBody>
      </p:sp>
      <p:sp>
        <p:nvSpPr>
          <p:cNvPr id="8" name="TextBox 7"/>
          <p:cNvSpPr txBox="1"/>
          <p:nvPr/>
        </p:nvSpPr>
        <p:spPr>
          <a:xfrm>
            <a:off x="6033245" y="1450555"/>
            <a:ext cx="2183611" cy="923330"/>
          </a:xfrm>
          <a:prstGeom prst="rect">
            <a:avLst/>
          </a:prstGeom>
          <a:noFill/>
        </p:spPr>
        <p:txBody>
          <a:bodyPr wrap="none" rtlCol="0">
            <a:spAutoFit/>
          </a:bodyPr>
          <a:lstStyle/>
          <a:p>
            <a:r>
              <a:rPr lang="en-US" sz="5400" dirty="0" smtClean="0">
                <a:latin typeface="Twinkl Precursive" panose="02000000000000000000" pitchFamily="2" charset="0"/>
              </a:rPr>
              <a:t>dear</a:t>
            </a:r>
            <a:endParaRPr lang="en-GB" sz="5400" dirty="0">
              <a:latin typeface="Twinkl Precursive" panose="02000000000000000000" pitchFamily="2" charset="0"/>
            </a:endParaRPr>
          </a:p>
        </p:txBody>
      </p:sp>
      <p:sp>
        <p:nvSpPr>
          <p:cNvPr id="9" name="TextBox 8"/>
          <p:cNvSpPr txBox="1"/>
          <p:nvPr/>
        </p:nvSpPr>
        <p:spPr>
          <a:xfrm>
            <a:off x="6033245" y="2965591"/>
            <a:ext cx="2183611" cy="923330"/>
          </a:xfrm>
          <a:prstGeom prst="rect">
            <a:avLst/>
          </a:prstGeom>
          <a:noFill/>
        </p:spPr>
        <p:txBody>
          <a:bodyPr wrap="none" rtlCol="0">
            <a:spAutoFit/>
          </a:bodyPr>
          <a:lstStyle/>
          <a:p>
            <a:r>
              <a:rPr lang="en-US" sz="5400" dirty="0" smtClean="0">
                <a:latin typeface="Twinkl Precursive" panose="02000000000000000000" pitchFamily="2" charset="0"/>
              </a:rPr>
              <a:t>near</a:t>
            </a:r>
            <a:endParaRPr lang="en-GB" sz="5400" dirty="0">
              <a:latin typeface="Twinkl Precursive" panose="02000000000000000000" pitchFamily="2" charset="0"/>
            </a:endParaRPr>
          </a:p>
        </p:txBody>
      </p:sp>
      <p:sp>
        <p:nvSpPr>
          <p:cNvPr id="10" name="TextBox 9"/>
          <p:cNvSpPr txBox="1"/>
          <p:nvPr/>
        </p:nvSpPr>
        <p:spPr>
          <a:xfrm>
            <a:off x="5934635" y="4480627"/>
            <a:ext cx="2735044" cy="923330"/>
          </a:xfrm>
          <a:prstGeom prst="rect">
            <a:avLst/>
          </a:prstGeom>
          <a:noFill/>
        </p:spPr>
        <p:txBody>
          <a:bodyPr wrap="none" rtlCol="0">
            <a:spAutoFit/>
          </a:bodyPr>
          <a:lstStyle/>
          <a:p>
            <a:r>
              <a:rPr lang="en-US" sz="5400" dirty="0" smtClean="0">
                <a:latin typeface="Twinkl Precursive" panose="02000000000000000000" pitchFamily="2" charset="0"/>
              </a:rPr>
              <a:t>beard</a:t>
            </a:r>
            <a:endParaRPr lang="en-GB" sz="5400" dirty="0">
              <a:latin typeface="Twinkl Precursive" panose="02000000000000000000" pitchFamily="2" charset="0"/>
            </a:endParaRPr>
          </a:p>
        </p:txBody>
      </p:sp>
    </p:spTree>
    <p:extLst>
      <p:ext uri="{BB962C8B-B14F-4D97-AF65-F5344CB8AC3E}">
        <p14:creationId xmlns:p14="http://schemas.microsoft.com/office/powerpoint/2010/main" val="194997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65274"/>
            <a:ext cx="9601196" cy="1303867"/>
          </a:xfrm>
        </p:spPr>
        <p:txBody>
          <a:bodyPr/>
          <a:lstStyle/>
          <a:p>
            <a:r>
              <a:rPr lang="en-US" dirty="0" smtClean="0">
                <a:latin typeface="Sassoon Primary" pitchFamily="50" charset="0"/>
              </a:rPr>
              <a:t>New sound of the day!</a:t>
            </a:r>
            <a:endParaRPr lang="en-GB" dirty="0">
              <a:latin typeface="Sassoon Primary" pitchFamily="50" charset="0"/>
            </a:endParaRPr>
          </a:p>
        </p:txBody>
      </p:sp>
      <p:sp>
        <p:nvSpPr>
          <p:cNvPr id="3" name="Content Placeholder 2"/>
          <p:cNvSpPr>
            <a:spLocks noGrp="1"/>
          </p:cNvSpPr>
          <p:nvPr>
            <p:ph idx="1"/>
          </p:nvPr>
        </p:nvSpPr>
        <p:spPr>
          <a:xfrm>
            <a:off x="6230472" y="3027575"/>
            <a:ext cx="4903693" cy="2593295"/>
          </a:xfrm>
        </p:spPr>
        <p:txBody>
          <a:bodyPr>
            <a:normAutofit/>
          </a:bodyPr>
          <a:lstStyle/>
          <a:p>
            <a:pPr marL="0" indent="0" algn="ctr">
              <a:buNone/>
            </a:pPr>
            <a:r>
              <a:rPr lang="en-US" sz="3200" dirty="0" smtClean="0">
                <a:latin typeface="Sassoon Primary" pitchFamily="50" charset="0"/>
              </a:rPr>
              <a:t>Our new </a:t>
            </a:r>
            <a:r>
              <a:rPr lang="en-US" sz="3200" dirty="0" err="1" smtClean="0">
                <a:latin typeface="Sassoon Primary" pitchFamily="50" charset="0"/>
              </a:rPr>
              <a:t>trigraph</a:t>
            </a:r>
            <a:r>
              <a:rPr lang="en-US" sz="3200" dirty="0" smtClean="0">
                <a:latin typeface="Sassoon Primary" pitchFamily="50" charset="0"/>
              </a:rPr>
              <a:t> is </a:t>
            </a:r>
            <a:r>
              <a:rPr lang="en-US" sz="3200" dirty="0" smtClean="0">
                <a:latin typeface="Sassoon Primary" pitchFamily="50" charset="0"/>
              </a:rPr>
              <a:t>/</a:t>
            </a:r>
            <a:r>
              <a:rPr lang="en-US" sz="3200" dirty="0" smtClean="0">
                <a:latin typeface="Sassoon Primary" pitchFamily="50" charset="0"/>
              </a:rPr>
              <a:t>air</a:t>
            </a:r>
            <a:r>
              <a:rPr lang="en-US" sz="3200" dirty="0" smtClean="0">
                <a:latin typeface="Sassoon Primary" pitchFamily="50" charset="0"/>
              </a:rPr>
              <a:t>/ </a:t>
            </a:r>
            <a:r>
              <a:rPr lang="en-US" sz="3200" dirty="0" smtClean="0">
                <a:latin typeface="Sassoon Primary" pitchFamily="50" charset="0"/>
              </a:rPr>
              <a:t>like in ‘</a:t>
            </a:r>
            <a:r>
              <a:rPr lang="en-US" sz="3200" dirty="0" smtClean="0">
                <a:latin typeface="Sassoon Primary" pitchFamily="50" charset="0"/>
              </a:rPr>
              <a:t>h</a:t>
            </a:r>
            <a:r>
              <a:rPr lang="en-US" sz="3200" dirty="0" smtClean="0">
                <a:solidFill>
                  <a:srgbClr val="FF0000"/>
                </a:solidFill>
                <a:latin typeface="Sassoon Primary" pitchFamily="50" charset="0"/>
              </a:rPr>
              <a:t>air</a:t>
            </a:r>
            <a:r>
              <a:rPr lang="en-US" sz="3200" dirty="0" smtClean="0">
                <a:latin typeface="Sassoon Primary" pitchFamily="50" charset="0"/>
              </a:rPr>
              <a:t>’.</a:t>
            </a:r>
            <a:endParaRPr lang="en-US" sz="3200" dirty="0" smtClean="0">
              <a:latin typeface="Sassoon Primary" pitchFamily="50" charset="0"/>
            </a:endParaRPr>
          </a:p>
        </p:txBody>
      </p:sp>
      <p:sp>
        <p:nvSpPr>
          <p:cNvPr id="4" name="32-Point Star 3"/>
          <p:cNvSpPr/>
          <p:nvPr/>
        </p:nvSpPr>
        <p:spPr>
          <a:xfrm>
            <a:off x="1169895" y="1816848"/>
            <a:ext cx="4397188" cy="4180044"/>
          </a:xfrm>
          <a:prstGeom prst="star32">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ysClr val="windowText" lastClr="000000"/>
                </a:solidFill>
                <a:latin typeface="Twinkl Precursive" panose="02000000000000000000" pitchFamily="2" charset="0"/>
              </a:rPr>
              <a:t>air</a:t>
            </a:r>
            <a:endParaRPr lang="en-GB" sz="6600" dirty="0">
              <a:solidFill>
                <a:sysClr val="windowText" lastClr="000000"/>
              </a:solidFill>
              <a:latin typeface="Twinkl Precursive" panose="02000000000000000000" pitchFamily="2" charset="0"/>
            </a:endParaRPr>
          </a:p>
        </p:txBody>
      </p:sp>
    </p:spTree>
    <p:extLst>
      <p:ext uri="{BB962C8B-B14F-4D97-AF65-F5344CB8AC3E}">
        <p14:creationId xmlns:p14="http://schemas.microsoft.com/office/powerpoint/2010/main" val="111030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9412942" y="137956"/>
            <a:ext cx="2595281" cy="2418976"/>
          </a:xfrm>
          <a:prstGeom prst="star32">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ysClr val="windowText" lastClr="000000"/>
                </a:solidFill>
                <a:latin typeface="Twinkl Precursive" panose="02000000000000000000" pitchFamily="2" charset="0"/>
              </a:rPr>
              <a:t>air</a:t>
            </a:r>
            <a:endParaRPr lang="en-GB" sz="4400" dirty="0">
              <a:solidFill>
                <a:sysClr val="windowText" lastClr="000000"/>
              </a:solidFill>
              <a:latin typeface="Twinkl Precursive" panose="02000000000000000000" pitchFamily="2" charset="0"/>
            </a:endParaRPr>
          </a:p>
        </p:txBody>
      </p:sp>
      <p:sp>
        <p:nvSpPr>
          <p:cNvPr id="5" name="TextBox 4"/>
          <p:cNvSpPr txBox="1"/>
          <p:nvPr/>
        </p:nvSpPr>
        <p:spPr>
          <a:xfrm>
            <a:off x="2168189" y="1450555"/>
            <a:ext cx="1519968" cy="923330"/>
          </a:xfrm>
          <a:prstGeom prst="rect">
            <a:avLst/>
          </a:prstGeom>
          <a:noFill/>
        </p:spPr>
        <p:txBody>
          <a:bodyPr wrap="none" rtlCol="0">
            <a:spAutoFit/>
          </a:bodyPr>
          <a:lstStyle/>
          <a:p>
            <a:r>
              <a:rPr lang="en-US" sz="5400" dirty="0" smtClean="0">
                <a:latin typeface="Twinkl Precursive" panose="02000000000000000000" pitchFamily="2" charset="0"/>
              </a:rPr>
              <a:t>air</a:t>
            </a:r>
            <a:endParaRPr lang="en-GB" sz="5400" dirty="0">
              <a:latin typeface="Twinkl Precursive" panose="02000000000000000000" pitchFamily="2" charset="0"/>
            </a:endParaRPr>
          </a:p>
        </p:txBody>
      </p:sp>
      <p:sp>
        <p:nvSpPr>
          <p:cNvPr id="6" name="TextBox 5"/>
          <p:cNvSpPr txBox="1"/>
          <p:nvPr/>
        </p:nvSpPr>
        <p:spPr>
          <a:xfrm>
            <a:off x="2168189" y="2965591"/>
            <a:ext cx="1954381" cy="923330"/>
          </a:xfrm>
          <a:prstGeom prst="rect">
            <a:avLst/>
          </a:prstGeom>
          <a:noFill/>
        </p:spPr>
        <p:txBody>
          <a:bodyPr wrap="none" rtlCol="0">
            <a:spAutoFit/>
          </a:bodyPr>
          <a:lstStyle/>
          <a:p>
            <a:r>
              <a:rPr lang="en-US" sz="5400" dirty="0" smtClean="0">
                <a:latin typeface="Twinkl Precursive" panose="02000000000000000000" pitchFamily="2" charset="0"/>
              </a:rPr>
              <a:t>fair</a:t>
            </a:r>
            <a:endParaRPr lang="en-GB" sz="5400" dirty="0">
              <a:latin typeface="Twinkl Precursive" panose="02000000000000000000" pitchFamily="2" charset="0"/>
            </a:endParaRPr>
          </a:p>
        </p:txBody>
      </p:sp>
      <p:sp>
        <p:nvSpPr>
          <p:cNvPr id="7" name="TextBox 6"/>
          <p:cNvSpPr txBox="1"/>
          <p:nvPr/>
        </p:nvSpPr>
        <p:spPr>
          <a:xfrm>
            <a:off x="2069579" y="4480627"/>
            <a:ext cx="1882247" cy="923330"/>
          </a:xfrm>
          <a:prstGeom prst="rect">
            <a:avLst/>
          </a:prstGeom>
          <a:noFill/>
        </p:spPr>
        <p:txBody>
          <a:bodyPr wrap="none" rtlCol="0">
            <a:spAutoFit/>
          </a:bodyPr>
          <a:lstStyle/>
          <a:p>
            <a:r>
              <a:rPr lang="en-US" sz="5400" dirty="0" smtClean="0">
                <a:latin typeface="Twinkl Precursive" panose="02000000000000000000" pitchFamily="2" charset="0"/>
              </a:rPr>
              <a:t>lair</a:t>
            </a:r>
            <a:endParaRPr lang="en-GB" sz="5400" dirty="0">
              <a:latin typeface="Twinkl Precursive" panose="02000000000000000000" pitchFamily="2" charset="0"/>
            </a:endParaRPr>
          </a:p>
        </p:txBody>
      </p:sp>
      <p:sp>
        <p:nvSpPr>
          <p:cNvPr id="8" name="TextBox 7"/>
          <p:cNvSpPr txBox="1"/>
          <p:nvPr/>
        </p:nvSpPr>
        <p:spPr>
          <a:xfrm>
            <a:off x="6033245" y="1450555"/>
            <a:ext cx="2071401" cy="923330"/>
          </a:xfrm>
          <a:prstGeom prst="rect">
            <a:avLst/>
          </a:prstGeom>
          <a:noFill/>
        </p:spPr>
        <p:txBody>
          <a:bodyPr wrap="none" rtlCol="0">
            <a:spAutoFit/>
          </a:bodyPr>
          <a:lstStyle/>
          <a:p>
            <a:r>
              <a:rPr lang="en-US" sz="5400" dirty="0" smtClean="0">
                <a:latin typeface="Twinkl Precursive" panose="02000000000000000000" pitchFamily="2" charset="0"/>
              </a:rPr>
              <a:t>pair</a:t>
            </a:r>
            <a:endParaRPr lang="en-GB" sz="5400" dirty="0">
              <a:latin typeface="Twinkl Precursive" panose="02000000000000000000" pitchFamily="2" charset="0"/>
            </a:endParaRPr>
          </a:p>
        </p:txBody>
      </p:sp>
      <p:sp>
        <p:nvSpPr>
          <p:cNvPr id="9" name="TextBox 8"/>
          <p:cNvSpPr txBox="1"/>
          <p:nvPr/>
        </p:nvSpPr>
        <p:spPr>
          <a:xfrm>
            <a:off x="6033245" y="2965591"/>
            <a:ext cx="2090637" cy="923330"/>
          </a:xfrm>
          <a:prstGeom prst="rect">
            <a:avLst/>
          </a:prstGeom>
          <a:noFill/>
        </p:spPr>
        <p:txBody>
          <a:bodyPr wrap="none" rtlCol="0">
            <a:spAutoFit/>
          </a:bodyPr>
          <a:lstStyle/>
          <a:p>
            <a:r>
              <a:rPr lang="en-US" sz="5400" dirty="0" smtClean="0">
                <a:latin typeface="Twinkl Precursive" panose="02000000000000000000" pitchFamily="2" charset="0"/>
              </a:rPr>
              <a:t>hair</a:t>
            </a:r>
            <a:endParaRPr lang="en-GB" sz="5400" dirty="0">
              <a:latin typeface="Twinkl Precursive" panose="02000000000000000000" pitchFamily="2" charset="0"/>
            </a:endParaRPr>
          </a:p>
        </p:txBody>
      </p:sp>
      <p:sp>
        <p:nvSpPr>
          <p:cNvPr id="2" name="TextBox 1"/>
          <p:cNvSpPr txBox="1"/>
          <p:nvPr/>
        </p:nvSpPr>
        <p:spPr>
          <a:xfrm>
            <a:off x="1448182" y="5626026"/>
            <a:ext cx="9170126" cy="461665"/>
          </a:xfrm>
          <a:prstGeom prst="rect">
            <a:avLst/>
          </a:prstGeom>
          <a:noFill/>
        </p:spPr>
        <p:txBody>
          <a:bodyPr wrap="square" rtlCol="0">
            <a:spAutoFit/>
          </a:bodyPr>
          <a:lstStyle/>
          <a:p>
            <a:pPr algn="ctr"/>
            <a:r>
              <a:rPr lang="en-GB" sz="2400" dirty="0" smtClean="0">
                <a:latin typeface="Sassoon Primary" pitchFamily="50" charset="0"/>
              </a:rPr>
              <a:t>Write these words and add the sound buttons.</a:t>
            </a:r>
            <a:endParaRPr lang="en-GB" sz="2400" dirty="0">
              <a:latin typeface="Sassoon Primary" pitchFamily="50" charset="0"/>
            </a:endParaRPr>
          </a:p>
        </p:txBody>
      </p:sp>
    </p:spTree>
    <p:extLst>
      <p:ext uri="{BB962C8B-B14F-4D97-AF65-F5344CB8AC3E}">
        <p14:creationId xmlns:p14="http://schemas.microsoft.com/office/powerpoint/2010/main" val="114667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Point Star 3"/>
          <p:cNvSpPr/>
          <p:nvPr/>
        </p:nvSpPr>
        <p:spPr>
          <a:xfrm>
            <a:off x="9412942" y="137956"/>
            <a:ext cx="2595281" cy="2418976"/>
          </a:xfrm>
          <a:prstGeom prst="star32">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ysClr val="windowText" lastClr="000000"/>
                </a:solidFill>
                <a:latin typeface="Twinkl Precursive" panose="02000000000000000000" pitchFamily="2" charset="0"/>
              </a:rPr>
              <a:t>air</a:t>
            </a:r>
            <a:endParaRPr lang="en-GB" sz="4400" dirty="0">
              <a:solidFill>
                <a:sysClr val="windowText" lastClr="000000"/>
              </a:solidFill>
              <a:latin typeface="Twinkl Precursive" panose="02000000000000000000" pitchFamily="2" charset="0"/>
            </a:endParaRPr>
          </a:p>
        </p:txBody>
      </p:sp>
      <p:sp>
        <p:nvSpPr>
          <p:cNvPr id="3" name="Title 2"/>
          <p:cNvSpPr>
            <a:spLocks noGrp="1"/>
          </p:cNvSpPr>
          <p:nvPr>
            <p:ph type="title"/>
          </p:nvPr>
        </p:nvSpPr>
        <p:spPr>
          <a:xfrm>
            <a:off x="851267" y="1005840"/>
            <a:ext cx="9601196" cy="4490443"/>
          </a:xfrm>
        </p:spPr>
        <p:txBody>
          <a:bodyPr anchor="t">
            <a:normAutofit/>
          </a:bodyPr>
          <a:lstStyle/>
          <a:p>
            <a:pPr algn="l"/>
            <a:r>
              <a:rPr lang="en-GB" sz="3200" dirty="0" smtClean="0">
                <a:latin typeface="Sassoon Primary" pitchFamily="50" charset="0"/>
              </a:rPr>
              <a:t>Buried Treasure:</a:t>
            </a:r>
            <a:br>
              <a:rPr lang="en-GB" sz="3200" dirty="0" smtClean="0">
                <a:latin typeface="Sassoon Primary" pitchFamily="50" charset="0"/>
              </a:rPr>
            </a:br>
            <a:r>
              <a:rPr lang="en-GB" sz="3200" dirty="0" smtClean="0">
                <a:latin typeface="Sassoon Primary" pitchFamily="50" charset="0"/>
              </a:rPr>
              <a:t/>
            </a:r>
            <a:br>
              <a:rPr lang="en-GB" sz="3200" dirty="0" smtClean="0">
                <a:latin typeface="Sassoon Primary" pitchFamily="50" charset="0"/>
              </a:rPr>
            </a:br>
            <a:r>
              <a:rPr lang="en-GB" sz="3200" dirty="0">
                <a:latin typeface="Sassoon Primary" pitchFamily="50" charset="0"/>
              </a:rPr>
              <a:t/>
            </a:r>
            <a:br>
              <a:rPr lang="en-GB" sz="3200" dirty="0">
                <a:latin typeface="Sassoon Primary" pitchFamily="50" charset="0"/>
              </a:rPr>
            </a:br>
            <a:r>
              <a:rPr lang="en-GB" sz="3200" dirty="0">
                <a:latin typeface="Sassoon Primary" pitchFamily="50" charset="0"/>
                <a:hlinkClick r:id="rId2"/>
              </a:rPr>
              <a:t>https://</a:t>
            </a:r>
            <a:r>
              <a:rPr lang="en-GB" sz="3200" dirty="0" smtClean="0">
                <a:latin typeface="Sassoon Primary" pitchFamily="50" charset="0"/>
                <a:hlinkClick r:id="rId2"/>
              </a:rPr>
              <a:t>www.phonicsplay.co.uk/resources/phase/2/buried-treasure</a:t>
            </a:r>
            <a:r>
              <a:rPr lang="en-GB" sz="3200" dirty="0" smtClean="0">
                <a:latin typeface="Sassoon Primary" pitchFamily="50" charset="0"/>
              </a:rPr>
              <a:t/>
            </a:r>
            <a:br>
              <a:rPr lang="en-GB" sz="3200" dirty="0" smtClean="0">
                <a:latin typeface="Sassoon Primary" pitchFamily="50" charset="0"/>
              </a:rPr>
            </a:br>
            <a:r>
              <a:rPr lang="en-GB" sz="3200" dirty="0" smtClean="0">
                <a:latin typeface="Sassoon Primary" pitchFamily="50" charset="0"/>
              </a:rPr>
              <a:t/>
            </a:r>
            <a:br>
              <a:rPr lang="en-GB" sz="3200" dirty="0" smtClean="0">
                <a:latin typeface="Sassoon Primary" pitchFamily="50" charset="0"/>
              </a:rPr>
            </a:br>
            <a:endParaRPr lang="en-GB" sz="3200" dirty="0">
              <a:latin typeface="Sassoon Primary" pitchFamily="50" charset="0"/>
            </a:endParaRPr>
          </a:p>
        </p:txBody>
      </p:sp>
    </p:spTree>
    <p:extLst>
      <p:ext uri="{BB962C8B-B14F-4D97-AF65-F5344CB8AC3E}">
        <p14:creationId xmlns:p14="http://schemas.microsoft.com/office/powerpoint/2010/main" val="106159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1740"/>
            <a:ext cx="9601196" cy="839336"/>
          </a:xfrm>
        </p:spPr>
        <p:txBody>
          <a:bodyPr>
            <a:noAutofit/>
          </a:bodyPr>
          <a:lstStyle/>
          <a:p>
            <a:r>
              <a:rPr lang="en-US" sz="3200" dirty="0" smtClean="0">
                <a:latin typeface="Sassoon Primary" pitchFamily="50" charset="0"/>
              </a:rPr>
              <a:t>English – RE Week</a:t>
            </a:r>
            <a:br>
              <a:rPr lang="en-US" sz="3200" dirty="0" smtClean="0">
                <a:latin typeface="Sassoon Primary" pitchFamily="50" charset="0"/>
              </a:rPr>
            </a:br>
            <a:r>
              <a:rPr lang="en-US" sz="2400" dirty="0" smtClean="0">
                <a:latin typeface="Sassoon Primary" pitchFamily="50" charset="0"/>
              </a:rPr>
              <a:t>Yesterday we looked at how Christians show they belong to their religion.</a:t>
            </a:r>
            <a:endParaRPr lang="en-GB" sz="2400" dirty="0">
              <a:latin typeface="Sassoon Primary" pitchFamily="50" charset="0"/>
            </a:endParaRPr>
          </a:p>
        </p:txBody>
      </p:sp>
      <p:pic>
        <p:nvPicPr>
          <p:cNvPr id="1026" name="Picture 2" descr="Sllaiss 925 Sterling Silver Cross Necklace for Men Women Best Gift Cross  Pendant Necklace 18'': Amazon.co.uk: Jewell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629" y="1716982"/>
            <a:ext cx="993957" cy="2073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US OF NAZARE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269" y="1716982"/>
            <a:ext cx="1672045" cy="22356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sus-and-mary-pictures - Holy Pictures of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390" y="1757710"/>
            <a:ext cx="1715893" cy="2235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ing the Bible against LGBTQ+ people is an abuse of scriptur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772" r="13818" b="18171"/>
          <a:stretch/>
        </p:blipFill>
        <p:spPr bwMode="auto">
          <a:xfrm>
            <a:off x="924193" y="3906611"/>
            <a:ext cx="2637703" cy="22666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ittingehame Parish Church, Whittingehame, East Lothian | The Church of  Scotla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1727" y="4109307"/>
            <a:ext cx="2891330" cy="20639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udlemOnline - St James Church Christing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0491" y="1808197"/>
            <a:ext cx="2066106" cy="2033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history of Easter eg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3491" y="4361763"/>
            <a:ext cx="2173999" cy="155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1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05" y="694749"/>
            <a:ext cx="10630987" cy="676851"/>
          </a:xfrm>
        </p:spPr>
        <p:txBody>
          <a:bodyPr>
            <a:noAutofit/>
          </a:bodyPr>
          <a:lstStyle/>
          <a:p>
            <a:pPr algn="l"/>
            <a:r>
              <a:rPr lang="en-GB" sz="3200" dirty="0" smtClean="0">
                <a:latin typeface="Sassoon Primary" pitchFamily="50" charset="0"/>
              </a:rPr>
              <a:t>Early Bird Phonics</a:t>
            </a:r>
            <a:endParaRPr lang="en-GB" sz="3200" dirty="0">
              <a:latin typeface="Sassoon Primary" pitchFamily="50" charset="0"/>
            </a:endParaRPr>
          </a:p>
        </p:txBody>
      </p:sp>
      <p:sp>
        <p:nvSpPr>
          <p:cNvPr id="3" name="Content Placeholder 2"/>
          <p:cNvSpPr>
            <a:spLocks noGrp="1"/>
          </p:cNvSpPr>
          <p:nvPr>
            <p:ph idx="1"/>
          </p:nvPr>
        </p:nvSpPr>
        <p:spPr>
          <a:xfrm>
            <a:off x="1295400" y="1371600"/>
            <a:ext cx="9601196" cy="917788"/>
          </a:xfrm>
        </p:spPr>
        <p:txBody>
          <a:bodyPr/>
          <a:lstStyle/>
          <a:p>
            <a:pPr marL="0" indent="0" algn="ctr">
              <a:buNone/>
            </a:pPr>
            <a:r>
              <a:rPr lang="en-US" dirty="0" smtClean="0">
                <a:latin typeface="Sassoon Primary" pitchFamily="50" charset="0"/>
              </a:rPr>
              <a:t>Handwriting: </a:t>
            </a:r>
            <a:r>
              <a:rPr lang="en-US" dirty="0" err="1" smtClean="0">
                <a:latin typeface="Sassoon Primary" pitchFamily="50" charset="0"/>
              </a:rPr>
              <a:t>Practise</a:t>
            </a:r>
            <a:r>
              <a:rPr lang="en-US" dirty="0" smtClean="0">
                <a:latin typeface="Sassoon Primary" pitchFamily="50" charset="0"/>
              </a:rPr>
              <a:t> writing these letters</a:t>
            </a:r>
            <a:endParaRPr lang="en-GB" dirty="0">
              <a:latin typeface="Sassoon Primary" pitchFamily="50" charset="0"/>
            </a:endParaRPr>
          </a:p>
        </p:txBody>
      </p:sp>
      <p:sp>
        <p:nvSpPr>
          <p:cNvPr id="4" name="TextBox 3"/>
          <p:cNvSpPr txBox="1"/>
          <p:nvPr/>
        </p:nvSpPr>
        <p:spPr>
          <a:xfrm>
            <a:off x="1554478" y="2966239"/>
            <a:ext cx="8647612" cy="1754326"/>
          </a:xfrm>
          <a:prstGeom prst="rect">
            <a:avLst/>
          </a:prstGeom>
          <a:noFill/>
        </p:spPr>
        <p:txBody>
          <a:bodyPr wrap="square" rtlCol="0">
            <a:spAutoFit/>
          </a:bodyPr>
          <a:lstStyle/>
          <a:p>
            <a:r>
              <a:rPr lang="en-GB" sz="3600" dirty="0">
                <a:latin typeface="Twinkl Precursive" panose="02000000000000000000" pitchFamily="2" charset="0"/>
              </a:rPr>
              <a:t>i</a:t>
            </a:r>
            <a:r>
              <a:rPr lang="en-GB" sz="3600" dirty="0" smtClean="0">
                <a:latin typeface="Twinkl Precursive" panose="02000000000000000000" pitchFamily="2" charset="0"/>
              </a:rPr>
              <a:t>		</a:t>
            </a:r>
            <a:r>
              <a:rPr lang="en-GB" sz="3600" dirty="0" smtClean="0">
                <a:latin typeface="Twinkl Precursive" panose="02000000000000000000" pitchFamily="2" charset="0"/>
              </a:rPr>
              <a:t>l</a:t>
            </a:r>
            <a:r>
              <a:rPr lang="en-GB" sz="3600" dirty="0" smtClean="0">
                <a:latin typeface="Twinkl Precursive" panose="02000000000000000000" pitchFamily="2" charset="0"/>
              </a:rPr>
              <a:t>		</a:t>
            </a:r>
            <a:r>
              <a:rPr lang="en-GB" sz="3600" dirty="0" smtClean="0">
                <a:latin typeface="Twinkl Precursive" panose="02000000000000000000" pitchFamily="2" charset="0"/>
              </a:rPr>
              <a:t>t</a:t>
            </a:r>
            <a:r>
              <a:rPr lang="en-GB" sz="3600" dirty="0" smtClean="0">
                <a:latin typeface="Twinkl Precursive" panose="02000000000000000000" pitchFamily="2" charset="0"/>
              </a:rPr>
              <a:t>		</a:t>
            </a:r>
            <a:r>
              <a:rPr lang="en-GB" sz="3600" dirty="0" smtClean="0">
                <a:latin typeface="Twinkl Precursive" panose="02000000000000000000" pitchFamily="2" charset="0"/>
              </a:rPr>
              <a:t>u</a:t>
            </a:r>
            <a:r>
              <a:rPr lang="en-GB" sz="3600" dirty="0" smtClean="0">
                <a:latin typeface="Twinkl Precursive" panose="02000000000000000000" pitchFamily="2" charset="0"/>
              </a:rPr>
              <a:t>		</a:t>
            </a:r>
            <a:r>
              <a:rPr lang="en-GB" sz="3600" dirty="0" smtClean="0">
                <a:latin typeface="Twinkl Precursive" panose="02000000000000000000" pitchFamily="2" charset="0"/>
              </a:rPr>
              <a:t>r</a:t>
            </a:r>
            <a:endParaRPr lang="en-GB" sz="3600" dirty="0" smtClean="0">
              <a:latin typeface="Twinkl Precursive" panose="02000000000000000000" pitchFamily="2" charset="0"/>
            </a:endParaRPr>
          </a:p>
          <a:p>
            <a:endParaRPr lang="en-GB" sz="3600" dirty="0">
              <a:latin typeface="Twinkl Precursive" panose="02000000000000000000" pitchFamily="2" charset="0"/>
            </a:endParaRPr>
          </a:p>
          <a:p>
            <a:r>
              <a:rPr lang="en-GB" sz="3600" dirty="0">
                <a:latin typeface="Twinkl Precursive" panose="02000000000000000000" pitchFamily="2" charset="0"/>
              </a:rPr>
              <a:t>n</a:t>
            </a:r>
            <a:r>
              <a:rPr lang="en-GB" sz="3600" dirty="0" smtClean="0">
                <a:latin typeface="Twinkl Precursive" panose="02000000000000000000" pitchFamily="2" charset="0"/>
              </a:rPr>
              <a:t>		</a:t>
            </a:r>
            <a:r>
              <a:rPr lang="en-GB" sz="3600" dirty="0" smtClean="0">
                <a:latin typeface="Twinkl Precursive" panose="02000000000000000000" pitchFamily="2" charset="0"/>
              </a:rPr>
              <a:t>m</a:t>
            </a:r>
            <a:r>
              <a:rPr lang="en-GB" sz="3600" dirty="0" smtClean="0">
                <a:latin typeface="Twinkl Precursive" panose="02000000000000000000" pitchFamily="2" charset="0"/>
              </a:rPr>
              <a:t>		</a:t>
            </a:r>
            <a:r>
              <a:rPr lang="en-GB" sz="3600" dirty="0" smtClean="0">
                <a:latin typeface="Twinkl Precursive" panose="02000000000000000000" pitchFamily="2" charset="0"/>
              </a:rPr>
              <a:t>h</a:t>
            </a:r>
            <a:r>
              <a:rPr lang="en-GB" sz="3600" dirty="0" smtClean="0">
                <a:latin typeface="Twinkl Precursive" panose="02000000000000000000" pitchFamily="2" charset="0"/>
              </a:rPr>
              <a:t>		</a:t>
            </a:r>
            <a:r>
              <a:rPr lang="en-GB" sz="3600" dirty="0" smtClean="0">
                <a:latin typeface="Twinkl Precursive" panose="02000000000000000000" pitchFamily="2" charset="0"/>
              </a:rPr>
              <a:t>b</a:t>
            </a:r>
            <a:r>
              <a:rPr lang="en-GB" sz="3600" dirty="0" smtClean="0">
                <a:latin typeface="Twinkl Precursive" panose="02000000000000000000" pitchFamily="2" charset="0"/>
              </a:rPr>
              <a:t>		</a:t>
            </a:r>
            <a:r>
              <a:rPr lang="en-GB" sz="3600" dirty="0" smtClean="0">
                <a:latin typeface="Twinkl Precursive" panose="02000000000000000000" pitchFamily="2" charset="0"/>
              </a:rPr>
              <a:t>p</a:t>
            </a:r>
            <a:endParaRPr lang="en-GB" sz="3600" dirty="0">
              <a:latin typeface="Twinkl Precursive" panose="02000000000000000000" pitchFamily="2" charset="0"/>
            </a:endParaRPr>
          </a:p>
        </p:txBody>
      </p:sp>
    </p:spTree>
    <p:extLst>
      <p:ext uri="{BB962C8B-B14F-4D97-AF65-F5344CB8AC3E}">
        <p14:creationId xmlns:p14="http://schemas.microsoft.com/office/powerpoint/2010/main" val="98709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4" y="796834"/>
            <a:ext cx="9601196" cy="640079"/>
          </a:xfrm>
        </p:spPr>
        <p:txBody>
          <a:bodyPr>
            <a:normAutofit fontScale="90000"/>
          </a:bodyPr>
          <a:lstStyle/>
          <a:p>
            <a:pPr algn="l"/>
            <a:r>
              <a:rPr lang="en-GB" dirty="0" smtClean="0">
                <a:latin typeface="Sassoon Primary" pitchFamily="50" charset="0"/>
              </a:rPr>
              <a:t>Islam</a:t>
            </a:r>
            <a:endParaRPr lang="en-GB" dirty="0">
              <a:latin typeface="Sassoon Primary" pitchFamily="50" charset="0"/>
            </a:endParaRPr>
          </a:p>
        </p:txBody>
      </p:sp>
      <p:sp>
        <p:nvSpPr>
          <p:cNvPr id="3" name="Content Placeholder 2"/>
          <p:cNvSpPr>
            <a:spLocks noGrp="1"/>
          </p:cNvSpPr>
          <p:nvPr>
            <p:ph idx="1"/>
          </p:nvPr>
        </p:nvSpPr>
        <p:spPr>
          <a:xfrm>
            <a:off x="929641" y="1799287"/>
            <a:ext cx="9601196" cy="3318936"/>
          </a:xfrm>
        </p:spPr>
        <p:txBody>
          <a:bodyPr/>
          <a:lstStyle/>
          <a:p>
            <a:endParaRPr lang="en-GB" dirty="0"/>
          </a:p>
        </p:txBody>
      </p:sp>
    </p:spTree>
    <p:extLst>
      <p:ext uri="{BB962C8B-B14F-4D97-AF65-F5344CB8AC3E}">
        <p14:creationId xmlns:p14="http://schemas.microsoft.com/office/powerpoint/2010/main" val="305154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79650" y="1317625"/>
            <a:ext cx="7632700" cy="947738"/>
          </a:xfrm>
          <a:prstGeom prst="rect">
            <a:avLst/>
          </a:prstGeom>
          <a:solidFill>
            <a:srgbClr val="F6AF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dirty="0">
                <a:solidFill>
                  <a:schemeClr val="tx1"/>
                </a:solidFill>
              </a:rPr>
              <a:t>The star and crescent symbol is the symbol most commonly associated with Islam. It has little to do with the actual faith and its origins are unclear.</a:t>
            </a:r>
          </a:p>
        </p:txBody>
      </p:sp>
      <p:sp>
        <p:nvSpPr>
          <p:cNvPr id="4" name="Rectangle 3"/>
          <p:cNvSpPr/>
          <p:nvPr/>
        </p:nvSpPr>
        <p:spPr>
          <a:xfrm>
            <a:off x="2295525" y="3101975"/>
            <a:ext cx="3570288" cy="2108200"/>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a:lstStyle/>
          <a:p>
            <a:pPr marL="108000">
              <a:spcAft>
                <a:spcPts val="600"/>
              </a:spcAft>
              <a:defRPr/>
            </a:pPr>
            <a:r>
              <a:rPr lang="en-GB" dirty="0">
                <a:solidFill>
                  <a:schemeClr val="tx1"/>
                </a:solidFill>
              </a:rPr>
              <a:t>The symbol used to be on the flag of the Ottoman Empire, which was the dominant Muslim power for nearly 700 years. It is now linked with Islam, but is not an official symbol of Islam.</a:t>
            </a:r>
            <a:endParaRPr lang="en-GB" sz="2000" dirty="0">
              <a:solidFill>
                <a:schemeClr val="tx1"/>
              </a:solidFill>
            </a:endParaRPr>
          </a:p>
        </p:txBody>
      </p:sp>
      <p:sp>
        <p:nvSpPr>
          <p:cNvPr id="11267" name="Title 5"/>
          <p:cNvSpPr>
            <a:spLocks noGrp="1"/>
          </p:cNvSpPr>
          <p:nvPr>
            <p:ph type="title"/>
          </p:nvPr>
        </p:nvSpPr>
        <p:spPr>
          <a:xfrm>
            <a:off x="1981201" y="546100"/>
            <a:ext cx="8220075" cy="996950"/>
          </a:xfrm>
        </p:spPr>
        <p:txBody>
          <a:bodyPr>
            <a:normAutofit/>
          </a:bodyPr>
          <a:lstStyle/>
          <a:p>
            <a:pPr eaLnBrk="1" hangingPunct="1">
              <a:defRPr/>
            </a:pPr>
            <a:r>
              <a:rPr lang="en-GB" altLang="en-US" dirty="0" smtClean="0"/>
              <a:t>Star and Crescent</a:t>
            </a:r>
          </a:p>
        </p:txBody>
      </p:sp>
      <p:pic>
        <p:nvPicPr>
          <p:cNvPr id="11269" name="Whole Cla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38838" y="2354263"/>
            <a:ext cx="3973512" cy="3683000"/>
          </a:xfrm>
          <a:prstGeom prst="rect">
            <a:avLst/>
          </a:prstGeom>
          <a:solidFill>
            <a:srgbClr val="6C9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2636838"/>
            <a:ext cx="3135312"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732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lipartbest.com/download?clipart=RTdKBzr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1" y="4625976"/>
            <a:ext cx="1611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461250" y="1806575"/>
            <a:ext cx="2273300" cy="1798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7461250" y="4330700"/>
            <a:ext cx="2273300" cy="1798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6" y="1938338"/>
            <a:ext cx="13001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8351" y="371475"/>
            <a:ext cx="81327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2026" y="1603376"/>
            <a:ext cx="511492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12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21338" y="1344613"/>
            <a:ext cx="4214812" cy="3065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txBox="1">
            <a:spLocks/>
          </p:cNvSpPr>
          <p:nvPr/>
        </p:nvSpPr>
        <p:spPr>
          <a:xfrm>
            <a:off x="3817938" y="6565901"/>
            <a:ext cx="4379912" cy="219075"/>
          </a:xfrm>
          <a:prstGeom prst="rect">
            <a:avLst/>
          </a:prstGeom>
          <a:solidFill>
            <a:schemeClr val="bg1"/>
          </a:solid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latin typeface="Arial" pitchFamily="34" charset="0"/>
                <a:cs typeface="Arial" pitchFamily="34" charset="0"/>
              </a:rPr>
              <a:t>Photo courtesy of  </a:t>
            </a:r>
            <a:r>
              <a:rPr lang="en-GB" sz="600" dirty="0" err="1">
                <a:latin typeface="Arial" pitchFamily="34" charset="0"/>
                <a:cs typeface="Arial" pitchFamily="34" charset="0"/>
              </a:rPr>
              <a:t>themua</a:t>
            </a:r>
            <a:r>
              <a:rPr lang="en-GB" sz="600" dirty="0">
                <a:latin typeface="Arial" pitchFamily="34" charset="0"/>
                <a:cs typeface="Arial" pitchFamily="34" charset="0"/>
              </a:rPr>
              <a:t>(@flickr.com) - granted under creative commons licence - attribution</a:t>
            </a:r>
          </a:p>
        </p:txBody>
      </p:sp>
      <p:pic>
        <p:nvPicPr>
          <p:cNvPr id="614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4613276"/>
            <a:ext cx="438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933450"/>
            <a:ext cx="30781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59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l="2252" t="39159" r="9460" b="-301"/>
          <a:stretch>
            <a:fillRect/>
          </a:stretch>
        </p:blipFill>
        <p:spPr bwMode="auto">
          <a:xfrm>
            <a:off x="2438401" y="2303464"/>
            <a:ext cx="73644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3817938" y="6565901"/>
            <a:ext cx="4379912" cy="219075"/>
          </a:xfrm>
          <a:prstGeom prst="rect">
            <a:avLst/>
          </a:prstGeom>
          <a:solidFill>
            <a:schemeClr val="bg1"/>
          </a:solid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latin typeface="Arial" pitchFamily="34" charset="0"/>
                <a:cs typeface="Arial" pitchFamily="34" charset="0"/>
              </a:rPr>
              <a:t>Photo courtesy of  </a:t>
            </a:r>
            <a:r>
              <a:rPr lang="en-GB" sz="600" dirty="0" err="1">
                <a:latin typeface="Arial" pitchFamily="34" charset="0"/>
                <a:cs typeface="Arial" pitchFamily="34" charset="0"/>
              </a:rPr>
              <a:t>barspiller</a:t>
            </a:r>
            <a:r>
              <a:rPr lang="en-GB" sz="600" dirty="0">
                <a:latin typeface="Arial" pitchFamily="34" charset="0"/>
                <a:cs typeface="Arial" pitchFamily="34" charset="0"/>
              </a:rPr>
              <a:t> (@flickr.com) - granted under creative commons licence - attribution</a:t>
            </a:r>
          </a:p>
        </p:txBody>
      </p:sp>
      <p:pic>
        <p:nvPicPr>
          <p:cNvPr id="717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92114"/>
            <a:ext cx="78882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Qur’an?</a:t>
            </a:r>
          </a:p>
        </p:txBody>
      </p:sp>
      <p:sp>
        <p:nvSpPr>
          <p:cNvPr id="3" name="Rectangle 2"/>
          <p:cNvSpPr/>
          <p:nvPr/>
        </p:nvSpPr>
        <p:spPr>
          <a:xfrm>
            <a:off x="2279649" y="1552422"/>
            <a:ext cx="5260140" cy="1323439"/>
          </a:xfrm>
          <a:prstGeom prst="rect">
            <a:avLst/>
          </a:prstGeom>
        </p:spPr>
        <p:txBody>
          <a:bodyPr wrap="square">
            <a:spAutoFit/>
          </a:bodyPr>
          <a:lstStyle/>
          <a:p>
            <a:pPr>
              <a:spcBef>
                <a:spcPct val="0"/>
              </a:spcBef>
              <a:buFontTx/>
              <a:buNone/>
            </a:pPr>
            <a:r>
              <a:rPr lang="en-GB" altLang="en-US" sz="2000" dirty="0"/>
              <a:t>The Qur’an is the holy book for Muslims and is written in Arabic.  </a:t>
            </a:r>
          </a:p>
          <a:p>
            <a:pPr>
              <a:spcBef>
                <a:spcPct val="0"/>
              </a:spcBef>
              <a:buFontTx/>
              <a:buNone/>
            </a:pPr>
            <a:endParaRPr lang="en-GB" altLang="en-US" sz="2000" dirty="0"/>
          </a:p>
          <a:p>
            <a:pPr>
              <a:spcBef>
                <a:spcPct val="0"/>
              </a:spcBef>
              <a:buFontTx/>
              <a:buNone/>
            </a:pPr>
            <a:r>
              <a:rPr lang="en-GB" altLang="en-US" sz="2000" dirty="0"/>
              <a:t>Muslims believe it is the perfect word of God.  </a:t>
            </a:r>
          </a:p>
        </p:txBody>
      </p:sp>
      <p:pic>
        <p:nvPicPr>
          <p:cNvPr id="4" name="Picture 2"/>
          <p:cNvPicPr>
            <a:picLocks noChangeAspect="1"/>
          </p:cNvPicPr>
          <p:nvPr/>
        </p:nvPicPr>
        <p:blipFill>
          <a:blip r:embed="rId2"/>
          <a:srcRect/>
          <a:stretch>
            <a:fillRect/>
          </a:stretch>
        </p:blipFill>
        <p:spPr bwMode="auto">
          <a:xfrm>
            <a:off x="2289858" y="3072798"/>
            <a:ext cx="3709987" cy="2782888"/>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srcRect/>
          <a:stretch>
            <a:fillRect/>
          </a:stretch>
        </p:blipFill>
        <p:spPr bwMode="auto">
          <a:xfrm>
            <a:off x="6192838" y="3069624"/>
            <a:ext cx="3719513" cy="2789237"/>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5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Qur’an?</a:t>
            </a:r>
          </a:p>
        </p:txBody>
      </p:sp>
      <p:sp>
        <p:nvSpPr>
          <p:cNvPr id="3" name="Rectangle 2"/>
          <p:cNvSpPr/>
          <p:nvPr/>
        </p:nvSpPr>
        <p:spPr>
          <a:xfrm>
            <a:off x="3097729" y="1473202"/>
            <a:ext cx="6001351" cy="1323439"/>
          </a:xfrm>
          <a:prstGeom prst="rect">
            <a:avLst/>
          </a:prstGeom>
        </p:spPr>
        <p:txBody>
          <a:bodyPr wrap="square">
            <a:spAutoFit/>
          </a:bodyPr>
          <a:lstStyle/>
          <a:p>
            <a:pPr>
              <a:spcBef>
                <a:spcPct val="0"/>
              </a:spcBef>
              <a:buFontTx/>
              <a:buNone/>
            </a:pPr>
            <a:r>
              <a:rPr lang="en-GB" altLang="en-US" sz="2000" dirty="0"/>
              <a:t>Muslims show respect for the Qur’an by washing their hands before touching it. When not being used, the Qur’an is often wrapped up in a special cloth and kept on a high shelf to show respect. </a:t>
            </a:r>
          </a:p>
        </p:txBody>
      </p:sp>
      <p:pic>
        <p:nvPicPr>
          <p:cNvPr id="4" name="Picture 5"/>
          <p:cNvPicPr>
            <a:picLocks noChangeAspect="1"/>
          </p:cNvPicPr>
          <p:nvPr/>
        </p:nvPicPr>
        <p:blipFill>
          <a:blip r:embed="rId2"/>
          <a:srcRect/>
          <a:stretch>
            <a:fillRect/>
          </a:stretch>
        </p:blipFill>
        <p:spPr bwMode="auto">
          <a:xfrm>
            <a:off x="5577472" y="3039278"/>
            <a:ext cx="4334878" cy="2889919"/>
          </a:xfrm>
          <a:prstGeom prst="rect">
            <a:avLst/>
          </a:prstGeom>
          <a:ln w="38100" cap="sq">
            <a:solidFill>
              <a:srgbClr val="653B8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356585" y="3300474"/>
            <a:ext cx="3161832" cy="1631216"/>
          </a:xfrm>
          <a:prstGeom prst="rect">
            <a:avLst/>
          </a:prstGeom>
        </p:spPr>
        <p:txBody>
          <a:bodyPr wrap="square">
            <a:spAutoFit/>
          </a:bodyPr>
          <a:lstStyle/>
          <a:p>
            <a:pPr>
              <a:spcBef>
                <a:spcPct val="0"/>
              </a:spcBef>
              <a:buFontTx/>
              <a:buNone/>
            </a:pPr>
            <a:r>
              <a:rPr lang="en-GB" altLang="en-US" sz="2000" dirty="0"/>
              <a:t>It must never touch the floor and is placed on a special stand when being read. Many Muslims around the world learn the Qur’an off by heart! </a:t>
            </a:r>
          </a:p>
        </p:txBody>
      </p:sp>
    </p:spTree>
    <p:extLst>
      <p:ext uri="{BB962C8B-B14F-4D97-AF65-F5344CB8AC3E}">
        <p14:creationId xmlns:p14="http://schemas.microsoft.com/office/powerpoint/2010/main" val="33435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26837" y="900796"/>
            <a:ext cx="9344025" cy="5076825"/>
          </a:xfrm>
          <a:prstGeom prst="rect">
            <a:avLst/>
          </a:prstGeom>
        </p:spPr>
      </p:pic>
    </p:spTree>
    <p:extLst>
      <p:ext uri="{BB962C8B-B14F-4D97-AF65-F5344CB8AC3E}">
        <p14:creationId xmlns:p14="http://schemas.microsoft.com/office/powerpoint/2010/main" val="143121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ND STATEMENT ON OFSTED GUIDANCE ON PRIMARY SCHOOL CHILDREN WEARING HIJAB  - Muslim Engagement and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20" y="864189"/>
            <a:ext cx="901065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66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50" y="1752840"/>
            <a:ext cx="4504507" cy="1303867"/>
          </a:xfrm>
        </p:spPr>
        <p:txBody>
          <a:bodyPr>
            <a:normAutofit fontScale="90000"/>
          </a:bodyPr>
          <a:lstStyle/>
          <a:p>
            <a:r>
              <a:rPr lang="en-GB" sz="2800" dirty="0" smtClean="0">
                <a:latin typeface="Sassoon Primary" pitchFamily="50" charset="0"/>
              </a:rPr>
              <a:t>Complete the first column and write how Christians show they belong to their religion.</a:t>
            </a:r>
            <a:endParaRPr lang="en-GB" sz="2800" dirty="0">
              <a:latin typeface="Sassoon Primary" pitchFamily="50" charset="0"/>
            </a:endParaRPr>
          </a:p>
        </p:txBody>
      </p:sp>
      <p:pic>
        <p:nvPicPr>
          <p:cNvPr id="4" name="Picture 3"/>
          <p:cNvPicPr>
            <a:picLocks noChangeAspect="1"/>
          </p:cNvPicPr>
          <p:nvPr/>
        </p:nvPicPr>
        <p:blipFill>
          <a:blip r:embed="rId2"/>
          <a:stretch>
            <a:fillRect/>
          </a:stretch>
        </p:blipFill>
        <p:spPr>
          <a:xfrm>
            <a:off x="5199017" y="1117957"/>
            <a:ext cx="6324597" cy="4352961"/>
          </a:xfrm>
          <a:prstGeom prst="rect">
            <a:avLst/>
          </a:prstGeom>
        </p:spPr>
      </p:pic>
    </p:spTree>
    <p:extLst>
      <p:ext uri="{BB962C8B-B14F-4D97-AF65-F5344CB8AC3E}">
        <p14:creationId xmlns:p14="http://schemas.microsoft.com/office/powerpoint/2010/main" val="97315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8" y="328989"/>
            <a:ext cx="9601196" cy="1303867"/>
          </a:xfrm>
        </p:spPr>
        <p:txBody>
          <a:bodyPr>
            <a:normAutofit/>
          </a:bodyPr>
          <a:lstStyle/>
          <a:p>
            <a:pPr algn="l"/>
            <a:r>
              <a:rPr lang="en-GB" sz="4000" dirty="0" smtClean="0">
                <a:latin typeface="Sassoon Primary" pitchFamily="50" charset="0"/>
              </a:rPr>
              <a:t>Maths – Maths in Minutes</a:t>
            </a:r>
            <a:endParaRPr lang="en-GB" sz="4000" dirty="0">
              <a:latin typeface="Sassoon Primary" pitchFamily="50" charset="0"/>
            </a:endParaRPr>
          </a:p>
        </p:txBody>
      </p:sp>
      <p:sp>
        <p:nvSpPr>
          <p:cNvPr id="3" name="Content Placeholder 2"/>
          <p:cNvSpPr>
            <a:spLocks noGrp="1"/>
          </p:cNvSpPr>
          <p:nvPr>
            <p:ph idx="1"/>
          </p:nvPr>
        </p:nvSpPr>
        <p:spPr>
          <a:xfrm>
            <a:off x="1004432" y="3313736"/>
            <a:ext cx="10196968" cy="1849932"/>
          </a:xfrm>
        </p:spPr>
        <p:txBody>
          <a:bodyPr>
            <a:normAutofit fontScale="77500" lnSpcReduction="20000"/>
          </a:bodyPr>
          <a:lstStyle/>
          <a:p>
            <a:pPr marL="0" indent="0" algn="ctr">
              <a:buNone/>
            </a:pPr>
            <a:r>
              <a:rPr lang="en-US" dirty="0" smtClean="0">
                <a:latin typeface="Sassoon Primary" pitchFamily="50" charset="0"/>
              </a:rPr>
              <a:t>Can we count forwards to 100?</a:t>
            </a:r>
          </a:p>
          <a:p>
            <a:pPr marL="0" indent="0" algn="ctr">
              <a:buNone/>
            </a:pPr>
            <a:endParaRPr lang="en-US" dirty="0" smtClean="0">
              <a:latin typeface="Sassoon Primary" pitchFamily="50" charset="0"/>
            </a:endParaRPr>
          </a:p>
          <a:p>
            <a:pPr marL="0" indent="0" algn="ctr">
              <a:buNone/>
            </a:pPr>
            <a:r>
              <a:rPr lang="en-US" dirty="0" smtClean="0">
                <a:latin typeface="Sassoon Primary" pitchFamily="50" charset="0"/>
              </a:rPr>
              <a:t>What happens to the numbers when we count forwards? Backwards</a:t>
            </a:r>
            <a:r>
              <a:rPr lang="en-US" dirty="0" smtClean="0">
                <a:latin typeface="Sassoon Primary" pitchFamily="50" charset="0"/>
              </a:rPr>
              <a:t>?</a:t>
            </a:r>
          </a:p>
          <a:p>
            <a:pPr marL="0" indent="0" algn="ctr">
              <a:buNone/>
            </a:pPr>
            <a:endParaRPr lang="en-US" dirty="0">
              <a:latin typeface="Sassoon Primary" pitchFamily="50" charset="0"/>
            </a:endParaRPr>
          </a:p>
          <a:p>
            <a:pPr marL="0" indent="0" algn="ctr">
              <a:buNone/>
            </a:pPr>
            <a:r>
              <a:rPr lang="en-US" b="1" dirty="0" smtClean="0">
                <a:latin typeface="Sassoon Primary" pitchFamily="50" charset="0"/>
              </a:rPr>
              <a:t>Can you count from a given number?</a:t>
            </a:r>
            <a:endParaRPr lang="en-GB" b="1" dirty="0">
              <a:latin typeface="Sassoon Primary" pitchFamily="50" charset="0"/>
            </a:endParaRPr>
          </a:p>
        </p:txBody>
      </p:sp>
      <p:sp>
        <p:nvSpPr>
          <p:cNvPr id="6" name="Rectangle 5"/>
          <p:cNvSpPr/>
          <p:nvPr/>
        </p:nvSpPr>
        <p:spPr>
          <a:xfrm>
            <a:off x="1004432" y="1632856"/>
            <a:ext cx="5073895" cy="923330"/>
          </a:xfrm>
          <a:prstGeom prst="rect">
            <a:avLst/>
          </a:prstGeom>
        </p:spPr>
        <p:txBody>
          <a:bodyPr wrap="square">
            <a:spAutoFit/>
          </a:bodyPr>
          <a:lstStyle/>
          <a:p>
            <a:r>
              <a:rPr lang="en-GB" dirty="0">
                <a:hlinkClick r:id="rId2"/>
              </a:rPr>
              <a:t>https://</a:t>
            </a:r>
            <a:r>
              <a:rPr lang="en-GB" dirty="0" smtClean="0">
                <a:hlinkClick r:id="rId2"/>
              </a:rPr>
              <a:t>www.topmarks.co.uk/learning-to-count/paint-the-squares</a:t>
            </a:r>
            <a:endParaRPr lang="en-GB" dirty="0" smtClean="0"/>
          </a:p>
          <a:p>
            <a:endParaRPr lang="en-GB" dirty="0"/>
          </a:p>
        </p:txBody>
      </p:sp>
    </p:spTree>
    <p:extLst>
      <p:ext uri="{BB962C8B-B14F-4D97-AF65-F5344CB8AC3E}">
        <p14:creationId xmlns:p14="http://schemas.microsoft.com/office/powerpoint/2010/main" val="2742142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3" y="692332"/>
            <a:ext cx="9601196" cy="940524"/>
          </a:xfrm>
        </p:spPr>
        <p:txBody>
          <a:bodyPr/>
          <a:lstStyle/>
          <a:p>
            <a:pPr algn="l"/>
            <a:r>
              <a:rPr lang="en-GB" dirty="0" smtClean="0">
                <a:latin typeface="Sassoon Primary" pitchFamily="50" charset="0"/>
              </a:rPr>
              <a:t>Big Idea – RE Week</a:t>
            </a:r>
            <a:endParaRPr lang="en-GB" dirty="0">
              <a:latin typeface="Sassoon Primary" pitchFamily="50" charset="0"/>
            </a:endParaRPr>
          </a:p>
        </p:txBody>
      </p:sp>
      <p:sp>
        <p:nvSpPr>
          <p:cNvPr id="3" name="Content Placeholder 2"/>
          <p:cNvSpPr>
            <a:spLocks noGrp="1"/>
          </p:cNvSpPr>
          <p:nvPr>
            <p:ph idx="1"/>
          </p:nvPr>
        </p:nvSpPr>
        <p:spPr>
          <a:xfrm>
            <a:off x="838201" y="2543870"/>
            <a:ext cx="9601196" cy="3318936"/>
          </a:xfrm>
        </p:spPr>
        <p:txBody>
          <a:bodyPr>
            <a:normAutofit/>
          </a:bodyPr>
          <a:lstStyle/>
          <a:p>
            <a:pPr marL="0" indent="0">
              <a:buNone/>
            </a:pPr>
            <a:r>
              <a:rPr lang="en-US" sz="2000" dirty="0" smtClean="0">
                <a:latin typeface="Sassoon Primary" pitchFamily="50" charset="0"/>
              </a:rPr>
              <a:t>A new baby:</a:t>
            </a:r>
          </a:p>
          <a:p>
            <a:r>
              <a:rPr lang="en-US" sz="2000" dirty="0" smtClean="0">
                <a:latin typeface="Sassoon Primary" pitchFamily="50" charset="0"/>
              </a:rPr>
              <a:t>Can </a:t>
            </a:r>
            <a:r>
              <a:rPr lang="en-US" sz="2000" dirty="0">
                <a:latin typeface="Sassoon Primary" pitchFamily="50" charset="0"/>
              </a:rPr>
              <a:t>pupils remember anything about being a baby, their first word, the first food they ate, </a:t>
            </a:r>
            <a:r>
              <a:rPr lang="en-US" sz="2000" dirty="0" err="1">
                <a:latin typeface="Sassoon Primary" pitchFamily="50" charset="0"/>
              </a:rPr>
              <a:t>etc</a:t>
            </a:r>
            <a:r>
              <a:rPr lang="en-US" sz="2000" dirty="0">
                <a:latin typeface="Sassoon Primary" pitchFamily="50" charset="0"/>
              </a:rPr>
              <a:t>? </a:t>
            </a:r>
            <a:endParaRPr lang="en-US" sz="2000" dirty="0" smtClean="0">
              <a:latin typeface="Sassoon Primary" pitchFamily="50" charset="0"/>
            </a:endParaRPr>
          </a:p>
          <a:p>
            <a:r>
              <a:rPr lang="en-US" sz="2000" dirty="0" smtClean="0">
                <a:latin typeface="Sassoon Primary" pitchFamily="50" charset="0"/>
              </a:rPr>
              <a:t>Do </a:t>
            </a:r>
            <a:r>
              <a:rPr lang="en-US" sz="2000" dirty="0">
                <a:latin typeface="Sassoon Primary" pitchFamily="50" charset="0"/>
              </a:rPr>
              <a:t>pupils’ parents have mementoes of when they and their siblings were babies- such as framed scan images, photos, baby books, little hand or footprints? Why do parents keep these mementoes? </a:t>
            </a:r>
            <a:endParaRPr lang="en-US" sz="2000" dirty="0" smtClean="0">
              <a:latin typeface="Sassoon Primary" pitchFamily="50" charset="0"/>
            </a:endParaRPr>
          </a:p>
          <a:p>
            <a:r>
              <a:rPr lang="en-US" sz="2000" dirty="0" smtClean="0">
                <a:latin typeface="Sassoon Primary" pitchFamily="50" charset="0"/>
              </a:rPr>
              <a:t>Talk </a:t>
            </a:r>
            <a:r>
              <a:rPr lang="en-US" sz="2000" dirty="0">
                <a:latin typeface="Sassoon Primary" pitchFamily="50" charset="0"/>
              </a:rPr>
              <a:t>about how when a new baby arrives it is a very special time- it is like a gift has been given to the family. We are going to learn about how a new baby is welcomes into religious groups. </a:t>
            </a:r>
            <a:endParaRPr lang="en-GB" sz="2000" dirty="0">
              <a:latin typeface="Sassoon Primary" pitchFamily="50" charset="0"/>
            </a:endParaRPr>
          </a:p>
        </p:txBody>
      </p:sp>
    </p:spTree>
    <p:extLst>
      <p:ext uri="{BB962C8B-B14F-4D97-AF65-F5344CB8AC3E}">
        <p14:creationId xmlns:p14="http://schemas.microsoft.com/office/powerpoint/2010/main" val="19929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4" y="459618"/>
            <a:ext cx="9601196" cy="1303867"/>
          </a:xfrm>
        </p:spPr>
        <p:txBody>
          <a:bodyPr/>
          <a:lstStyle/>
          <a:p>
            <a:pPr algn="l"/>
            <a:r>
              <a:rPr lang="en-GB" dirty="0" smtClean="0">
                <a:latin typeface="Sassoon Primary" pitchFamily="50" charset="0"/>
              </a:rPr>
              <a:t>Christianity – Welcoming a baby</a:t>
            </a:r>
            <a:endParaRPr lang="en-GB" dirty="0">
              <a:latin typeface="Sassoon Primary" pitchFamily="50" charset="0"/>
            </a:endParaRPr>
          </a:p>
        </p:txBody>
      </p:sp>
      <p:sp>
        <p:nvSpPr>
          <p:cNvPr id="3" name="Content Placeholder 2"/>
          <p:cNvSpPr>
            <a:spLocks noGrp="1"/>
          </p:cNvSpPr>
          <p:nvPr>
            <p:ph idx="1"/>
          </p:nvPr>
        </p:nvSpPr>
        <p:spPr>
          <a:xfrm>
            <a:off x="1008018" y="2677885"/>
            <a:ext cx="9601196" cy="3370218"/>
          </a:xfrm>
        </p:spPr>
        <p:txBody>
          <a:bodyPr>
            <a:normAutofit lnSpcReduction="10000"/>
          </a:bodyPr>
          <a:lstStyle/>
          <a:p>
            <a:r>
              <a:rPr lang="en-GB" sz="1800" dirty="0" smtClean="0">
                <a:latin typeface="Sassoon Primary" pitchFamily="50" charset="0"/>
              </a:rPr>
              <a:t>Has anyone been to a Christening?</a:t>
            </a:r>
          </a:p>
          <a:p>
            <a:r>
              <a:rPr lang="en-GB" sz="1800" dirty="0">
                <a:latin typeface="Sassoon Primary" pitchFamily="50" charset="0"/>
                <a:hlinkClick r:id="rId2"/>
              </a:rPr>
              <a:t>https://</a:t>
            </a:r>
            <a:r>
              <a:rPr lang="en-GB" sz="1800" dirty="0" smtClean="0">
                <a:latin typeface="Sassoon Primary" pitchFamily="50" charset="0"/>
                <a:hlinkClick r:id="rId2"/>
              </a:rPr>
              <a:t>www.bbc.co.uk/bitesize/clips/zm87tfr</a:t>
            </a:r>
            <a:endParaRPr lang="en-GB" sz="1800" dirty="0" smtClean="0">
              <a:latin typeface="Sassoon Primary" pitchFamily="50" charset="0"/>
            </a:endParaRPr>
          </a:p>
          <a:p>
            <a:r>
              <a:rPr lang="en-US" sz="1800" dirty="0">
                <a:latin typeface="Sassoon Primary" pitchFamily="50" charset="0"/>
              </a:rPr>
              <a:t>Do the class know what baptism will actually involve? How can we show something new and ex citing is about to start? Christians show it with water- </a:t>
            </a:r>
            <a:r>
              <a:rPr lang="en-US" sz="1800" dirty="0" err="1">
                <a:latin typeface="Sassoon Primary" pitchFamily="50" charset="0"/>
              </a:rPr>
              <a:t>symbolising</a:t>
            </a:r>
            <a:r>
              <a:rPr lang="en-US" sz="1800" dirty="0">
                <a:latin typeface="Sassoon Primary" pitchFamily="50" charset="0"/>
              </a:rPr>
              <a:t> a clean, fresh start. Watch this second clip where Jamie is </a:t>
            </a:r>
            <a:r>
              <a:rPr lang="en-US" sz="1800" dirty="0" err="1">
                <a:latin typeface="Sassoon Primary" pitchFamily="50" charset="0"/>
              </a:rPr>
              <a:t>baptised</a:t>
            </a:r>
            <a:r>
              <a:rPr lang="en-US" sz="1800" dirty="0" smtClean="0">
                <a:latin typeface="Sassoon Primary" pitchFamily="50" charset="0"/>
              </a:rPr>
              <a:t>:</a:t>
            </a:r>
          </a:p>
          <a:p>
            <a:r>
              <a:rPr lang="en-GB" sz="1800" dirty="0">
                <a:latin typeface="Sassoon Primary" pitchFamily="50" charset="0"/>
                <a:hlinkClick r:id="rId3"/>
              </a:rPr>
              <a:t>https://</a:t>
            </a:r>
            <a:r>
              <a:rPr lang="en-GB" sz="1800" dirty="0" smtClean="0">
                <a:latin typeface="Sassoon Primary" pitchFamily="50" charset="0"/>
                <a:hlinkClick r:id="rId3"/>
              </a:rPr>
              <a:t>www.bbc.co.uk/bitesize/clips/zr34wmn</a:t>
            </a:r>
            <a:endParaRPr lang="en-GB" sz="1800" dirty="0" smtClean="0">
              <a:latin typeface="Sassoon Primary" pitchFamily="50" charset="0"/>
            </a:endParaRPr>
          </a:p>
          <a:p>
            <a:r>
              <a:rPr lang="en-US" sz="1800" dirty="0">
                <a:latin typeface="Sassoon Primary" pitchFamily="50" charset="0"/>
              </a:rPr>
              <a:t>After watching the clip, talk about the water. How many times was water poured on Jamie’s head? 3- for the father, the son and the holy spirit, the three ways Christians understand God. You could also talk about the candle, </a:t>
            </a:r>
            <a:r>
              <a:rPr lang="en-US" sz="1800" dirty="0" err="1">
                <a:latin typeface="Sassoon Primary" pitchFamily="50" charset="0"/>
              </a:rPr>
              <a:t>symbolising</a:t>
            </a:r>
            <a:r>
              <a:rPr lang="en-US" sz="1800" dirty="0">
                <a:latin typeface="Sassoon Primary" pitchFamily="50" charset="0"/>
              </a:rPr>
              <a:t> the way a new baby is like a shining light</a:t>
            </a:r>
            <a:r>
              <a:rPr lang="en-US" sz="1800" dirty="0" smtClean="0">
                <a:latin typeface="Sassoon Primary" pitchFamily="50" charset="0"/>
              </a:rPr>
              <a:t>.</a:t>
            </a:r>
          </a:p>
          <a:p>
            <a:endParaRPr lang="en-GB" sz="1800" dirty="0" smtClean="0">
              <a:latin typeface="Sassoon Primary" pitchFamily="50" charset="0"/>
            </a:endParaRPr>
          </a:p>
          <a:p>
            <a:endParaRPr lang="en-GB" sz="1800" dirty="0">
              <a:latin typeface="Sassoon Primary" pitchFamily="50" charset="0"/>
            </a:endParaRPr>
          </a:p>
        </p:txBody>
      </p:sp>
    </p:spTree>
    <p:extLst>
      <p:ext uri="{BB962C8B-B14F-4D97-AF65-F5344CB8AC3E}">
        <p14:creationId xmlns:p14="http://schemas.microsoft.com/office/powerpoint/2010/main" val="153454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621" y="765406"/>
            <a:ext cx="8238417" cy="994306"/>
          </a:xfrm>
          <a:solidFill>
            <a:srgbClr val="003F7B"/>
          </a:solidFill>
        </p:spPr>
        <p:txBody>
          <a:bodyPr/>
          <a:lstStyle/>
          <a:p>
            <a:r>
              <a:rPr lang="en-GB" sz="3600" dirty="0">
                <a:solidFill>
                  <a:schemeClr val="bg1"/>
                </a:solidFill>
                <a:latin typeface="Twinkl SemiBold" pitchFamily="2" charset="0"/>
              </a:rPr>
              <a:t>Christening</a:t>
            </a:r>
          </a:p>
        </p:txBody>
      </p:sp>
      <p:sp>
        <p:nvSpPr>
          <p:cNvPr id="5" name="Rectangle 4"/>
          <p:cNvSpPr/>
          <p:nvPr/>
        </p:nvSpPr>
        <p:spPr>
          <a:xfrm>
            <a:off x="2279650" y="1985249"/>
            <a:ext cx="4259971" cy="2769989"/>
          </a:xfrm>
          <a:prstGeom prst="rect">
            <a:avLst/>
          </a:prstGeom>
        </p:spPr>
        <p:txBody>
          <a:bodyPr wrap="square" lIns="0" tIns="0" rIns="0" bIns="0">
            <a:spAutoFit/>
          </a:bodyPr>
          <a:lstStyle/>
          <a:p>
            <a:pPr>
              <a:lnSpc>
                <a:spcPct val="100000"/>
              </a:lnSpc>
              <a:spcBef>
                <a:spcPct val="0"/>
              </a:spcBef>
              <a:buFontTx/>
              <a:buNone/>
            </a:pPr>
            <a:r>
              <a:rPr lang="en-GB" altLang="en-US" dirty="0"/>
              <a:t>A christening is when a baby is welcomed into the Christian faith. The baby’s parents and friends all go to a church service.</a:t>
            </a:r>
          </a:p>
          <a:p>
            <a:pPr>
              <a:lnSpc>
                <a:spcPct val="100000"/>
              </a:lnSpc>
              <a:spcBef>
                <a:spcPct val="0"/>
              </a:spcBef>
              <a:buFontTx/>
              <a:buNone/>
            </a:pPr>
            <a:endParaRPr lang="en-GB" altLang="en-US" dirty="0"/>
          </a:p>
          <a:p>
            <a:pPr>
              <a:lnSpc>
                <a:spcPct val="100000"/>
              </a:lnSpc>
              <a:spcBef>
                <a:spcPct val="0"/>
              </a:spcBef>
              <a:buFontTx/>
              <a:buNone/>
            </a:pPr>
            <a:r>
              <a:rPr lang="en-GB" altLang="en-US" dirty="0"/>
              <a:t>A person who leads a church is sometimes called a priest or a vicar. </a:t>
            </a:r>
          </a:p>
          <a:p>
            <a:pPr>
              <a:lnSpc>
                <a:spcPct val="100000"/>
              </a:lnSpc>
              <a:spcBef>
                <a:spcPct val="0"/>
              </a:spcBef>
              <a:buFontTx/>
              <a:buNone/>
            </a:pPr>
            <a:r>
              <a:rPr lang="en-GB" altLang="en-US" dirty="0"/>
              <a:t>At the start of the christening, the </a:t>
            </a:r>
          </a:p>
          <a:p>
            <a:pPr>
              <a:lnSpc>
                <a:spcPct val="100000"/>
              </a:lnSpc>
              <a:spcBef>
                <a:spcPct val="0"/>
              </a:spcBef>
              <a:buFontTx/>
              <a:buNone/>
            </a:pPr>
            <a:r>
              <a:rPr lang="en-GB" altLang="en-US" dirty="0"/>
              <a:t>vicar will welcome people to the </a:t>
            </a:r>
          </a:p>
          <a:p>
            <a:pPr>
              <a:lnSpc>
                <a:spcPct val="100000"/>
              </a:lnSpc>
              <a:spcBef>
                <a:spcPct val="0"/>
              </a:spcBef>
              <a:buFontTx/>
              <a:buNone/>
            </a:pPr>
            <a:r>
              <a:rPr lang="en-GB" altLang="en-US" dirty="0"/>
              <a:t>church and then read something from </a:t>
            </a:r>
          </a:p>
          <a:p>
            <a:pPr>
              <a:lnSpc>
                <a:spcPct val="100000"/>
              </a:lnSpc>
              <a:spcBef>
                <a:spcPct val="0"/>
              </a:spcBef>
              <a:buFontTx/>
              <a:buNone/>
            </a:pPr>
            <a:r>
              <a:rPr lang="en-GB" altLang="en-US" dirty="0"/>
              <a:t>the Bible.</a:t>
            </a:r>
          </a:p>
        </p:txBody>
      </p:sp>
      <p:pic>
        <p:nvPicPr>
          <p:cNvPr id="3" name="Picture 2"/>
          <p:cNvPicPr>
            <a:picLocks noChangeAspect="1"/>
          </p:cNvPicPr>
          <p:nvPr/>
        </p:nvPicPr>
        <p:blipFill>
          <a:blip r:embed="rId2"/>
          <a:stretch>
            <a:fillRect/>
          </a:stretch>
        </p:blipFill>
        <p:spPr>
          <a:xfrm>
            <a:off x="6539620" y="1985249"/>
            <a:ext cx="3481118" cy="3974937"/>
          </a:xfrm>
          <a:prstGeom prst="rect">
            <a:avLst/>
          </a:prstGeom>
        </p:spPr>
      </p:pic>
    </p:spTree>
    <p:extLst>
      <p:ext uri="{BB962C8B-B14F-4D97-AF65-F5344CB8AC3E}">
        <p14:creationId xmlns:p14="http://schemas.microsoft.com/office/powerpoint/2010/main" val="8976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64A538E-026B-472D-9C1D-1089667EBE46}"/>
              </a:ext>
            </a:extLst>
          </p:cNvPr>
          <p:cNvSpPr/>
          <p:nvPr/>
        </p:nvSpPr>
        <p:spPr>
          <a:xfrm>
            <a:off x="2275439" y="2778111"/>
            <a:ext cx="7152237" cy="1132986"/>
          </a:xfrm>
          <a:prstGeom prst="roundRect">
            <a:avLst/>
          </a:prstGeom>
          <a:solidFill>
            <a:srgbClr val="FFFFFF"/>
          </a:solidFill>
          <a:ln w="38100">
            <a:solidFill>
              <a:srgbClr val="003F7B"/>
            </a:solidFill>
          </a:ln>
        </p:spPr>
        <p:style>
          <a:lnRef idx="2">
            <a:schemeClr val="accent1">
              <a:shade val="50000"/>
            </a:schemeClr>
          </a:lnRef>
          <a:fillRef idx="1">
            <a:schemeClr val="accent1"/>
          </a:fillRef>
          <a:effectRef idx="0">
            <a:schemeClr val="accent1"/>
          </a:effectRef>
          <a:fontRef idx="minor">
            <a:schemeClr val="lt1"/>
          </a:fontRef>
        </p:style>
        <p:txBody>
          <a:bodyPr rIns="1620000" rtlCol="0" anchor="ctr"/>
          <a:lstStyle/>
          <a:p>
            <a:pPr>
              <a:lnSpc>
                <a:spcPct val="100000"/>
              </a:lnSpc>
              <a:spcBef>
                <a:spcPct val="0"/>
              </a:spcBef>
              <a:buFontTx/>
              <a:buNone/>
            </a:pPr>
            <a:r>
              <a:rPr lang="en-GB" altLang="en-US" dirty="0">
                <a:solidFill>
                  <a:schemeClr val="tx1"/>
                </a:solidFill>
              </a:rPr>
              <a:t>Godparents are friends or family chosen by the baby’s parents. They make a promise to help the baby learn more about being a Christian. </a:t>
            </a:r>
          </a:p>
        </p:txBody>
      </p:sp>
      <p:sp>
        <p:nvSpPr>
          <p:cNvPr id="21" name="Title 20"/>
          <p:cNvSpPr>
            <a:spLocks noGrp="1"/>
          </p:cNvSpPr>
          <p:nvPr>
            <p:ph type="title"/>
          </p:nvPr>
        </p:nvSpPr>
        <p:spPr>
          <a:xfrm>
            <a:off x="1967621" y="765406"/>
            <a:ext cx="8238417" cy="994306"/>
          </a:xfrm>
          <a:solidFill>
            <a:srgbClr val="003F7B"/>
          </a:solidFill>
        </p:spPr>
        <p:txBody>
          <a:bodyPr/>
          <a:lstStyle/>
          <a:p>
            <a:r>
              <a:rPr lang="en-GB" sz="3600" dirty="0">
                <a:solidFill>
                  <a:schemeClr val="bg1"/>
                </a:solidFill>
                <a:latin typeface="Twinkl SemiBold" pitchFamily="2" charset="0"/>
              </a:rPr>
              <a:t>Godparents</a:t>
            </a:r>
          </a:p>
        </p:txBody>
      </p:sp>
      <p:sp>
        <p:nvSpPr>
          <p:cNvPr id="5" name="Rectangle 4"/>
          <p:cNvSpPr/>
          <p:nvPr/>
        </p:nvSpPr>
        <p:spPr>
          <a:xfrm>
            <a:off x="2279650" y="1985248"/>
            <a:ext cx="7632700" cy="553998"/>
          </a:xfrm>
          <a:prstGeom prst="rect">
            <a:avLst/>
          </a:prstGeom>
        </p:spPr>
        <p:txBody>
          <a:bodyPr wrap="square" lIns="108000" tIns="0" rIns="0" bIns="0">
            <a:spAutoFit/>
          </a:bodyPr>
          <a:lstStyle/>
          <a:p>
            <a:pPr>
              <a:lnSpc>
                <a:spcPct val="100000"/>
              </a:lnSpc>
              <a:spcBef>
                <a:spcPct val="0"/>
              </a:spcBef>
              <a:buFontTx/>
              <a:buNone/>
            </a:pPr>
            <a:r>
              <a:rPr lang="en-GB" altLang="en-US" dirty="0"/>
              <a:t>Then, the parents and the baby will go and stand by the vicar along with some other people. They are called godparents.</a:t>
            </a:r>
          </a:p>
        </p:txBody>
      </p:sp>
      <p:pic>
        <p:nvPicPr>
          <p:cNvPr id="3" name="Picture 2"/>
          <p:cNvPicPr>
            <a:picLocks noChangeAspect="1"/>
          </p:cNvPicPr>
          <p:nvPr/>
        </p:nvPicPr>
        <p:blipFill>
          <a:blip r:embed="rId2"/>
          <a:stretch>
            <a:fillRect/>
          </a:stretch>
        </p:blipFill>
        <p:spPr>
          <a:xfrm>
            <a:off x="6664189" y="2679842"/>
            <a:ext cx="3365284" cy="3548180"/>
          </a:xfrm>
          <a:prstGeom prst="rect">
            <a:avLst/>
          </a:prstGeom>
        </p:spPr>
      </p:pic>
    </p:spTree>
    <p:extLst>
      <p:ext uri="{BB962C8B-B14F-4D97-AF65-F5344CB8AC3E}">
        <p14:creationId xmlns:p14="http://schemas.microsoft.com/office/powerpoint/2010/main" val="26466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621" y="765406"/>
            <a:ext cx="8238417" cy="994306"/>
          </a:xfrm>
          <a:solidFill>
            <a:srgbClr val="003F7B"/>
          </a:solidFill>
        </p:spPr>
        <p:txBody>
          <a:bodyPr/>
          <a:lstStyle/>
          <a:p>
            <a:r>
              <a:rPr lang="en-GB" sz="3600" dirty="0">
                <a:solidFill>
                  <a:schemeClr val="bg1"/>
                </a:solidFill>
                <a:latin typeface="Twinkl SemiBold" pitchFamily="2" charset="0"/>
              </a:rPr>
              <a:t>The Sign of the Cross</a:t>
            </a:r>
          </a:p>
        </p:txBody>
      </p:sp>
      <p:sp>
        <p:nvSpPr>
          <p:cNvPr id="5" name="Rectangle: Rounded Corners 4"/>
          <p:cNvSpPr/>
          <p:nvPr/>
        </p:nvSpPr>
        <p:spPr>
          <a:xfrm>
            <a:off x="2279649" y="1985248"/>
            <a:ext cx="5962022" cy="1443752"/>
          </a:xfrm>
          <a:prstGeom prst="roundRect">
            <a:avLst/>
          </a:prstGeom>
          <a:solidFill>
            <a:schemeClr val="bg1"/>
          </a:solidFill>
          <a:ln w="38100">
            <a:solidFill>
              <a:srgbClr val="003F7B"/>
            </a:solidFill>
          </a:ln>
        </p:spPr>
        <p:txBody>
          <a:bodyPr wrap="square" lIns="72000" tIns="0" rIns="0" bIns="0" anchor="ctr">
            <a:noAutofit/>
          </a:bodyPr>
          <a:lstStyle/>
          <a:p>
            <a:pPr>
              <a:lnSpc>
                <a:spcPct val="100000"/>
              </a:lnSpc>
              <a:spcBef>
                <a:spcPct val="0"/>
              </a:spcBef>
              <a:buFontTx/>
              <a:buNone/>
            </a:pPr>
            <a:r>
              <a:rPr lang="en-GB" altLang="en-US" dirty="0"/>
              <a:t>Sometimes in a christening, the vicar will</a:t>
            </a:r>
          </a:p>
          <a:p>
            <a:pPr>
              <a:lnSpc>
                <a:spcPct val="100000"/>
              </a:lnSpc>
              <a:spcBef>
                <a:spcPct val="0"/>
              </a:spcBef>
              <a:buFontTx/>
              <a:buNone/>
            </a:pPr>
            <a:r>
              <a:rPr lang="en-GB" altLang="en-US" dirty="0"/>
              <a:t>dip their hand in some oil. They will then </a:t>
            </a:r>
          </a:p>
          <a:p>
            <a:pPr>
              <a:lnSpc>
                <a:spcPct val="100000"/>
              </a:lnSpc>
              <a:spcBef>
                <a:spcPct val="0"/>
              </a:spcBef>
              <a:buFontTx/>
              <a:buNone/>
            </a:pPr>
            <a:r>
              <a:rPr lang="en-GB" altLang="en-US" dirty="0"/>
              <a:t>move their hand in the shape of a cross </a:t>
            </a:r>
          </a:p>
          <a:p>
            <a:pPr>
              <a:lnSpc>
                <a:spcPct val="100000"/>
              </a:lnSpc>
              <a:spcBef>
                <a:spcPct val="0"/>
              </a:spcBef>
              <a:buFontTx/>
              <a:buNone/>
            </a:pPr>
            <a:r>
              <a:rPr lang="en-GB" altLang="en-US" dirty="0"/>
              <a:t>over the baby’s head.</a:t>
            </a:r>
          </a:p>
        </p:txBody>
      </p:sp>
      <p:pic>
        <p:nvPicPr>
          <p:cNvPr id="3" name="Picture 2">
            <a:extLst>
              <a:ext uri="{FF2B5EF4-FFF2-40B4-BE49-F238E27FC236}">
                <a16:creationId xmlns:a16="http://schemas.microsoft.com/office/drawing/2014/main" id="{07029321-3337-4247-A8D5-9EF7D76786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202" y="4145751"/>
            <a:ext cx="1237596" cy="1947075"/>
          </a:xfrm>
          <a:prstGeom prst="rect">
            <a:avLst/>
          </a:prstGeom>
        </p:spPr>
      </p:pic>
      <p:sp>
        <p:nvSpPr>
          <p:cNvPr id="12" name="Rectangle 11">
            <a:extLst>
              <a:ext uri="{FF2B5EF4-FFF2-40B4-BE49-F238E27FC236}">
                <a16:creationId xmlns:a16="http://schemas.microsoft.com/office/drawing/2014/main" id="{1041F028-91EA-4E46-A810-2E9FDF37E579}"/>
              </a:ext>
            </a:extLst>
          </p:cNvPr>
          <p:cNvSpPr/>
          <p:nvPr/>
        </p:nvSpPr>
        <p:spPr>
          <a:xfrm>
            <a:off x="2325353" y="3654536"/>
            <a:ext cx="4259971" cy="553998"/>
          </a:xfrm>
          <a:prstGeom prst="rect">
            <a:avLst/>
          </a:prstGeom>
        </p:spPr>
        <p:txBody>
          <a:bodyPr wrap="square" lIns="0" tIns="0" rIns="0" bIns="0">
            <a:spAutoFit/>
          </a:bodyPr>
          <a:lstStyle/>
          <a:p>
            <a:pPr>
              <a:lnSpc>
                <a:spcPct val="100000"/>
              </a:lnSpc>
              <a:spcBef>
                <a:spcPct val="0"/>
              </a:spcBef>
              <a:buFontTx/>
              <a:buNone/>
            </a:pPr>
            <a:r>
              <a:rPr lang="en-GB" altLang="en-US" dirty="0"/>
              <a:t>The cross is special to Christians because they believe Jesus died on a cross.</a:t>
            </a:r>
          </a:p>
        </p:txBody>
      </p:sp>
      <p:pic>
        <p:nvPicPr>
          <p:cNvPr id="4" name="Picture 3"/>
          <p:cNvPicPr>
            <a:picLocks noChangeAspect="1"/>
          </p:cNvPicPr>
          <p:nvPr/>
        </p:nvPicPr>
        <p:blipFill>
          <a:blip r:embed="rId3"/>
          <a:stretch>
            <a:fillRect/>
          </a:stretch>
        </p:blipFill>
        <p:spPr>
          <a:xfrm>
            <a:off x="6599381" y="1770387"/>
            <a:ext cx="3414056" cy="4322439"/>
          </a:xfrm>
          <a:prstGeom prst="rect">
            <a:avLst/>
          </a:prstGeom>
        </p:spPr>
      </p:pic>
    </p:spTree>
    <p:extLst>
      <p:ext uri="{BB962C8B-B14F-4D97-AF65-F5344CB8AC3E}">
        <p14:creationId xmlns:p14="http://schemas.microsoft.com/office/powerpoint/2010/main" val="249762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621" y="765175"/>
            <a:ext cx="8238417" cy="994306"/>
          </a:xfrm>
          <a:solidFill>
            <a:srgbClr val="003F7B"/>
          </a:solidFill>
        </p:spPr>
        <p:txBody>
          <a:bodyPr/>
          <a:lstStyle/>
          <a:p>
            <a:r>
              <a:rPr lang="en-GB" sz="3600" dirty="0">
                <a:solidFill>
                  <a:schemeClr val="bg1"/>
                </a:solidFill>
                <a:latin typeface="Twinkl SemiBold" pitchFamily="2" charset="0"/>
              </a:rPr>
              <a:t>The Font</a:t>
            </a:r>
          </a:p>
        </p:txBody>
      </p:sp>
      <p:sp>
        <p:nvSpPr>
          <p:cNvPr id="5" name="Rectangle 4"/>
          <p:cNvSpPr/>
          <p:nvPr/>
        </p:nvSpPr>
        <p:spPr>
          <a:xfrm>
            <a:off x="2279648" y="1985249"/>
            <a:ext cx="5065730" cy="2215991"/>
          </a:xfrm>
          <a:prstGeom prst="rect">
            <a:avLst/>
          </a:prstGeom>
        </p:spPr>
        <p:txBody>
          <a:bodyPr wrap="square" lIns="0" tIns="0" rIns="0" bIns="0">
            <a:spAutoFit/>
          </a:bodyPr>
          <a:lstStyle/>
          <a:p>
            <a:pPr>
              <a:lnSpc>
                <a:spcPct val="100000"/>
              </a:lnSpc>
              <a:spcBef>
                <a:spcPct val="0"/>
              </a:spcBef>
              <a:buFontTx/>
              <a:buNone/>
            </a:pPr>
            <a:r>
              <a:rPr lang="en-GB" altLang="en-US" dirty="0"/>
              <a:t>Lots of churches have a font, </a:t>
            </a:r>
            <a:r>
              <a:rPr lang="en-GB" altLang="en-US"/>
              <a:t>which has </a:t>
            </a:r>
            <a:r>
              <a:rPr lang="en-GB" altLang="en-US" dirty="0"/>
              <a:t>water in it. The vicar will hold the baby’s </a:t>
            </a:r>
          </a:p>
          <a:p>
            <a:pPr>
              <a:lnSpc>
                <a:spcPct val="100000"/>
              </a:lnSpc>
              <a:spcBef>
                <a:spcPct val="0"/>
              </a:spcBef>
              <a:buFontTx/>
              <a:buNone/>
            </a:pPr>
            <a:r>
              <a:rPr lang="en-GB" altLang="en-US" dirty="0"/>
              <a:t>head over the font and then sprinkle the </a:t>
            </a:r>
          </a:p>
          <a:p>
            <a:pPr>
              <a:lnSpc>
                <a:spcPct val="100000"/>
              </a:lnSpc>
              <a:spcBef>
                <a:spcPct val="0"/>
              </a:spcBef>
              <a:buFontTx/>
              <a:buNone/>
            </a:pPr>
            <a:r>
              <a:rPr lang="en-GB" altLang="en-US" dirty="0"/>
              <a:t>baby with water.</a:t>
            </a:r>
          </a:p>
          <a:p>
            <a:pPr>
              <a:lnSpc>
                <a:spcPct val="100000"/>
              </a:lnSpc>
              <a:spcBef>
                <a:spcPct val="0"/>
              </a:spcBef>
              <a:buFontTx/>
              <a:buNone/>
            </a:pPr>
            <a:endParaRPr lang="en-GB" altLang="en-US" dirty="0"/>
          </a:p>
          <a:p>
            <a:pPr>
              <a:lnSpc>
                <a:spcPct val="100000"/>
              </a:lnSpc>
              <a:spcBef>
                <a:spcPct val="0"/>
              </a:spcBef>
              <a:buFontTx/>
              <a:buNone/>
            </a:pPr>
            <a:r>
              <a:rPr lang="en-GB" altLang="en-US" dirty="0"/>
              <a:t>The vicar will say the words: ‘I baptise </a:t>
            </a:r>
          </a:p>
          <a:p>
            <a:pPr>
              <a:lnSpc>
                <a:spcPct val="100000"/>
              </a:lnSpc>
              <a:spcBef>
                <a:spcPct val="0"/>
              </a:spcBef>
              <a:buFontTx/>
              <a:buNone/>
            </a:pPr>
            <a:r>
              <a:rPr lang="en-GB" altLang="en-US" dirty="0"/>
              <a:t>you in the name of the Father, and of </a:t>
            </a:r>
          </a:p>
          <a:p>
            <a:pPr>
              <a:lnSpc>
                <a:spcPct val="100000"/>
              </a:lnSpc>
              <a:spcBef>
                <a:spcPct val="0"/>
              </a:spcBef>
              <a:buFontTx/>
              <a:buNone/>
            </a:pPr>
            <a:r>
              <a:rPr lang="en-GB" altLang="en-US" dirty="0"/>
              <a:t>the Son and of the Holy Spirit.’</a:t>
            </a:r>
          </a:p>
        </p:txBody>
      </p:sp>
      <p:sp>
        <p:nvSpPr>
          <p:cNvPr id="6" name="Talk About It">
            <a:extLst>
              <a:ext uri="{FF2B5EF4-FFF2-40B4-BE49-F238E27FC236}">
                <a16:creationId xmlns:a16="http://schemas.microsoft.com/office/drawing/2014/main" id="{5D3794F1-78C6-4062-8E3A-5229C8F0B01C}"/>
              </a:ext>
            </a:extLst>
          </p:cNvPr>
          <p:cNvSpPr txBox="1">
            <a:spLocks/>
          </p:cNvSpPr>
          <p:nvPr/>
        </p:nvSpPr>
        <p:spPr>
          <a:xfrm>
            <a:off x="2279651" y="5703683"/>
            <a:ext cx="1887962" cy="399229"/>
          </a:xfrm>
          <a:prstGeom prst="roundRect">
            <a:avLst>
              <a:gd name="adj" fmla="val 9641"/>
            </a:avLst>
          </a:prstGeom>
          <a:solidFill>
            <a:srgbClr val="DE1E5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solidFill>
                  <a:schemeClr val="bg1"/>
                </a:solidFill>
                <a:latin typeface="Twinkl SemiBold" pitchFamily="2" charset="0"/>
              </a:rPr>
              <a:t>Talk About It</a:t>
            </a:r>
          </a:p>
        </p:txBody>
      </p:sp>
      <p:sp>
        <p:nvSpPr>
          <p:cNvPr id="7" name="Rectangle 6">
            <a:extLst>
              <a:ext uri="{FF2B5EF4-FFF2-40B4-BE49-F238E27FC236}">
                <a16:creationId xmlns:a16="http://schemas.microsoft.com/office/drawing/2014/main" id="{A622006A-8BE1-4506-85C6-E02419DADB52}"/>
              </a:ext>
            </a:extLst>
          </p:cNvPr>
          <p:cNvSpPr/>
          <p:nvPr/>
        </p:nvSpPr>
        <p:spPr>
          <a:xfrm>
            <a:off x="4406382" y="5626297"/>
            <a:ext cx="7632700" cy="553998"/>
          </a:xfrm>
          <a:prstGeom prst="rect">
            <a:avLst/>
          </a:prstGeom>
        </p:spPr>
        <p:txBody>
          <a:bodyPr wrap="square" lIns="0" tIns="0" rIns="0" bIns="0">
            <a:spAutoFit/>
          </a:bodyPr>
          <a:lstStyle/>
          <a:p>
            <a:pPr>
              <a:spcBef>
                <a:spcPct val="0"/>
              </a:spcBef>
            </a:pPr>
            <a:r>
              <a:rPr lang="en-GB" altLang="en-US" dirty="0"/>
              <a:t>How do you think the baby feels when the water </a:t>
            </a:r>
          </a:p>
          <a:p>
            <a:pPr>
              <a:spcBef>
                <a:spcPct val="0"/>
              </a:spcBef>
            </a:pPr>
            <a:r>
              <a:rPr lang="en-GB" altLang="en-US" dirty="0"/>
              <a:t>is sprinkled?</a:t>
            </a:r>
          </a:p>
        </p:txBody>
      </p:sp>
      <p:sp>
        <p:nvSpPr>
          <p:cNvPr id="9" name="Title 20">
            <a:extLst>
              <a:ext uri="{FF2B5EF4-FFF2-40B4-BE49-F238E27FC236}">
                <a16:creationId xmlns:a16="http://schemas.microsoft.com/office/drawing/2014/main" id="{9D1CF6F9-C084-467E-BD6D-8992E19C64A9}"/>
              </a:ext>
            </a:extLst>
          </p:cNvPr>
          <p:cNvSpPr txBox="1">
            <a:spLocks/>
          </p:cNvSpPr>
          <p:nvPr/>
        </p:nvSpPr>
        <p:spPr>
          <a:xfrm>
            <a:off x="1967620" y="4834640"/>
            <a:ext cx="8247470" cy="399229"/>
          </a:xfrm>
          <a:prstGeom prst="roundRect">
            <a:avLst>
              <a:gd name="adj" fmla="val 0"/>
            </a:avLst>
          </a:prstGeom>
          <a:solidFill>
            <a:srgbClr val="003F7B"/>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sp>
        <p:nvSpPr>
          <p:cNvPr id="8" name="Oval 7">
            <a:extLst>
              <a:ext uri="{FF2B5EF4-FFF2-40B4-BE49-F238E27FC236}">
                <a16:creationId xmlns:a16="http://schemas.microsoft.com/office/drawing/2014/main" id="{9698E8AD-1EC0-4BCB-9471-AC31D1656727}"/>
              </a:ext>
            </a:extLst>
          </p:cNvPr>
          <p:cNvSpPr/>
          <p:nvPr/>
        </p:nvSpPr>
        <p:spPr>
          <a:xfrm>
            <a:off x="6530566" y="1878760"/>
            <a:ext cx="3381786" cy="3381786"/>
          </a:xfrm>
          <a:prstGeom prst="ellipse">
            <a:avLst/>
          </a:prstGeom>
          <a:solidFill>
            <a:schemeClr val="bg1"/>
          </a:solidFill>
          <a:ln w="38100">
            <a:solidFill>
              <a:srgbClr val="003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3E9A9A4-585F-495A-A139-F1DF0B1C2B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115" y="1858491"/>
            <a:ext cx="2026376" cy="3571592"/>
          </a:xfrm>
          <a:prstGeom prst="rect">
            <a:avLst/>
          </a:prstGeom>
        </p:spPr>
      </p:pic>
    </p:spTree>
    <p:extLst>
      <p:ext uri="{BB962C8B-B14F-4D97-AF65-F5344CB8AC3E}">
        <p14:creationId xmlns:p14="http://schemas.microsoft.com/office/powerpoint/2010/main" val="1740164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621" y="765175"/>
            <a:ext cx="8238417" cy="994306"/>
          </a:xfrm>
          <a:solidFill>
            <a:srgbClr val="003F7B"/>
          </a:solidFill>
        </p:spPr>
        <p:txBody>
          <a:bodyPr/>
          <a:lstStyle/>
          <a:p>
            <a:r>
              <a:rPr lang="en-GB" sz="3600" dirty="0">
                <a:solidFill>
                  <a:schemeClr val="bg1"/>
                </a:solidFill>
                <a:latin typeface="Twinkl SemiBold" pitchFamily="2" charset="0"/>
              </a:rPr>
              <a:t>Prayers</a:t>
            </a:r>
          </a:p>
        </p:txBody>
      </p:sp>
      <p:sp>
        <p:nvSpPr>
          <p:cNvPr id="5" name="Rectangle 4"/>
          <p:cNvSpPr/>
          <p:nvPr/>
        </p:nvSpPr>
        <p:spPr>
          <a:xfrm>
            <a:off x="2279648" y="1985249"/>
            <a:ext cx="5065730" cy="830997"/>
          </a:xfrm>
          <a:prstGeom prst="rect">
            <a:avLst/>
          </a:prstGeom>
        </p:spPr>
        <p:txBody>
          <a:bodyPr wrap="square" lIns="0" tIns="0" rIns="0" bIns="0">
            <a:spAutoFit/>
          </a:bodyPr>
          <a:lstStyle/>
          <a:p>
            <a:pPr>
              <a:lnSpc>
                <a:spcPct val="100000"/>
              </a:lnSpc>
              <a:spcBef>
                <a:spcPct val="0"/>
              </a:spcBef>
              <a:buFontTx/>
              <a:buNone/>
            </a:pPr>
            <a:r>
              <a:rPr lang="en-GB" altLang="en-US" dirty="0"/>
              <a:t>Praying is talking to God. During the </a:t>
            </a:r>
          </a:p>
          <a:p>
            <a:pPr>
              <a:lnSpc>
                <a:spcPct val="100000"/>
              </a:lnSpc>
              <a:spcBef>
                <a:spcPct val="0"/>
              </a:spcBef>
              <a:buFontTx/>
              <a:buNone/>
            </a:pPr>
            <a:r>
              <a:rPr lang="en-GB" altLang="en-US" dirty="0"/>
              <a:t>christening, special prayers are said for </a:t>
            </a:r>
          </a:p>
          <a:p>
            <a:pPr>
              <a:lnSpc>
                <a:spcPct val="100000"/>
              </a:lnSpc>
              <a:spcBef>
                <a:spcPct val="0"/>
              </a:spcBef>
              <a:buFontTx/>
              <a:buNone/>
            </a:pPr>
            <a:r>
              <a:rPr lang="en-GB" altLang="en-US" dirty="0"/>
              <a:t>the baby.</a:t>
            </a:r>
          </a:p>
        </p:txBody>
      </p:sp>
      <p:sp>
        <p:nvSpPr>
          <p:cNvPr id="6" name="Talk About It">
            <a:extLst>
              <a:ext uri="{FF2B5EF4-FFF2-40B4-BE49-F238E27FC236}">
                <a16:creationId xmlns:a16="http://schemas.microsoft.com/office/drawing/2014/main" id="{5D3794F1-78C6-4062-8E3A-5229C8F0B01C}"/>
              </a:ext>
            </a:extLst>
          </p:cNvPr>
          <p:cNvSpPr txBox="1">
            <a:spLocks/>
          </p:cNvSpPr>
          <p:nvPr/>
        </p:nvSpPr>
        <p:spPr>
          <a:xfrm>
            <a:off x="2279651" y="5703683"/>
            <a:ext cx="1887962" cy="399229"/>
          </a:xfrm>
          <a:prstGeom prst="roundRect">
            <a:avLst>
              <a:gd name="adj" fmla="val 9641"/>
            </a:avLst>
          </a:prstGeom>
          <a:solidFill>
            <a:srgbClr val="DE1E5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solidFill>
                  <a:schemeClr val="bg1"/>
                </a:solidFill>
                <a:latin typeface="Twinkl SemiBold" pitchFamily="2" charset="0"/>
              </a:rPr>
              <a:t>Talk About It</a:t>
            </a:r>
          </a:p>
        </p:txBody>
      </p:sp>
      <p:sp>
        <p:nvSpPr>
          <p:cNvPr id="7" name="Rectangle 6">
            <a:extLst>
              <a:ext uri="{FF2B5EF4-FFF2-40B4-BE49-F238E27FC236}">
                <a16:creationId xmlns:a16="http://schemas.microsoft.com/office/drawing/2014/main" id="{A622006A-8BE1-4506-85C6-E02419DADB52}"/>
              </a:ext>
            </a:extLst>
          </p:cNvPr>
          <p:cNvSpPr/>
          <p:nvPr/>
        </p:nvSpPr>
        <p:spPr>
          <a:xfrm>
            <a:off x="4406382" y="5626297"/>
            <a:ext cx="7632700" cy="553998"/>
          </a:xfrm>
          <a:prstGeom prst="rect">
            <a:avLst/>
          </a:prstGeom>
        </p:spPr>
        <p:txBody>
          <a:bodyPr wrap="square" lIns="0" tIns="0" rIns="0" bIns="0">
            <a:spAutoFit/>
          </a:bodyPr>
          <a:lstStyle/>
          <a:p>
            <a:pPr>
              <a:spcBef>
                <a:spcPct val="0"/>
              </a:spcBef>
            </a:pPr>
            <a:r>
              <a:rPr lang="en-GB" altLang="en-US" dirty="0"/>
              <a:t>If you were going to say a prayer for a baby, what </a:t>
            </a:r>
          </a:p>
          <a:p>
            <a:pPr>
              <a:spcBef>
                <a:spcPct val="0"/>
              </a:spcBef>
            </a:pPr>
            <a:r>
              <a:rPr lang="en-GB" altLang="en-US" dirty="0"/>
              <a:t>would you say?</a:t>
            </a:r>
          </a:p>
        </p:txBody>
      </p:sp>
      <p:sp>
        <p:nvSpPr>
          <p:cNvPr id="9" name="Title 20">
            <a:extLst>
              <a:ext uri="{FF2B5EF4-FFF2-40B4-BE49-F238E27FC236}">
                <a16:creationId xmlns:a16="http://schemas.microsoft.com/office/drawing/2014/main" id="{9D1CF6F9-C084-467E-BD6D-8992E19C64A9}"/>
              </a:ext>
            </a:extLst>
          </p:cNvPr>
          <p:cNvSpPr txBox="1">
            <a:spLocks/>
          </p:cNvSpPr>
          <p:nvPr/>
        </p:nvSpPr>
        <p:spPr>
          <a:xfrm>
            <a:off x="1967620" y="4834640"/>
            <a:ext cx="8247470" cy="399229"/>
          </a:xfrm>
          <a:prstGeom prst="roundRect">
            <a:avLst>
              <a:gd name="adj" fmla="val 0"/>
            </a:avLst>
          </a:prstGeom>
          <a:solidFill>
            <a:srgbClr val="003F7B"/>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sp>
        <p:nvSpPr>
          <p:cNvPr id="8" name="Oval 7">
            <a:extLst>
              <a:ext uri="{FF2B5EF4-FFF2-40B4-BE49-F238E27FC236}">
                <a16:creationId xmlns:a16="http://schemas.microsoft.com/office/drawing/2014/main" id="{9698E8AD-1EC0-4BCB-9471-AC31D1656727}"/>
              </a:ext>
            </a:extLst>
          </p:cNvPr>
          <p:cNvSpPr/>
          <p:nvPr/>
        </p:nvSpPr>
        <p:spPr>
          <a:xfrm>
            <a:off x="6530566" y="1878760"/>
            <a:ext cx="3381786" cy="3381786"/>
          </a:xfrm>
          <a:prstGeom prst="ellipse">
            <a:avLst/>
          </a:prstGeom>
          <a:solidFill>
            <a:schemeClr val="bg1"/>
          </a:solidFill>
          <a:ln w="38100">
            <a:solidFill>
              <a:srgbClr val="003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15F5DE4-7E44-4B4A-912A-889778B13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00" t="-6767" r="-2339" b="12207"/>
          <a:stretch/>
        </p:blipFill>
        <p:spPr>
          <a:xfrm>
            <a:off x="6575832" y="1947460"/>
            <a:ext cx="3304515" cy="3304515"/>
          </a:xfrm>
          <a:prstGeom prst="flowChartConnector">
            <a:avLst/>
          </a:prstGeom>
        </p:spPr>
      </p:pic>
    </p:spTree>
    <p:extLst>
      <p:ext uri="{BB962C8B-B14F-4D97-AF65-F5344CB8AC3E}">
        <p14:creationId xmlns:p14="http://schemas.microsoft.com/office/powerpoint/2010/main" val="2525145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621" y="765175"/>
            <a:ext cx="8238417" cy="994306"/>
          </a:xfrm>
          <a:solidFill>
            <a:srgbClr val="003F7B"/>
          </a:solidFill>
        </p:spPr>
        <p:txBody>
          <a:bodyPr/>
          <a:lstStyle/>
          <a:p>
            <a:r>
              <a:rPr lang="en-GB" sz="3600" dirty="0">
                <a:solidFill>
                  <a:schemeClr val="bg1"/>
                </a:solidFill>
                <a:latin typeface="Twinkl SemiBold" pitchFamily="2" charset="0"/>
              </a:rPr>
              <a:t>A Candle</a:t>
            </a:r>
          </a:p>
        </p:txBody>
      </p:sp>
      <p:sp>
        <p:nvSpPr>
          <p:cNvPr id="5" name="Rectangle 4"/>
          <p:cNvSpPr/>
          <p:nvPr/>
        </p:nvSpPr>
        <p:spPr>
          <a:xfrm>
            <a:off x="2279648" y="1985249"/>
            <a:ext cx="5065730" cy="830997"/>
          </a:xfrm>
          <a:prstGeom prst="rect">
            <a:avLst/>
          </a:prstGeom>
        </p:spPr>
        <p:txBody>
          <a:bodyPr wrap="square" lIns="0" tIns="0" rIns="0" bIns="0">
            <a:spAutoFit/>
          </a:bodyPr>
          <a:lstStyle/>
          <a:p>
            <a:pPr>
              <a:lnSpc>
                <a:spcPct val="100000"/>
              </a:lnSpc>
              <a:spcBef>
                <a:spcPct val="0"/>
              </a:spcBef>
              <a:buFontTx/>
              <a:buNone/>
            </a:pPr>
            <a:r>
              <a:rPr lang="en-GB" altLang="en-US" dirty="0"/>
              <a:t>Sometimes at a christening, a special candle is lit. The vicar will say to the baby ‘Shine as a light in the world to the glory of God’.</a:t>
            </a:r>
          </a:p>
        </p:txBody>
      </p:sp>
      <p:sp>
        <p:nvSpPr>
          <p:cNvPr id="6" name="Talk About It">
            <a:extLst>
              <a:ext uri="{FF2B5EF4-FFF2-40B4-BE49-F238E27FC236}">
                <a16:creationId xmlns:a16="http://schemas.microsoft.com/office/drawing/2014/main" id="{5D3794F1-78C6-4062-8E3A-5229C8F0B01C}"/>
              </a:ext>
            </a:extLst>
          </p:cNvPr>
          <p:cNvSpPr txBox="1">
            <a:spLocks/>
          </p:cNvSpPr>
          <p:nvPr/>
        </p:nvSpPr>
        <p:spPr>
          <a:xfrm>
            <a:off x="2279651" y="5703683"/>
            <a:ext cx="1887962" cy="399229"/>
          </a:xfrm>
          <a:prstGeom prst="roundRect">
            <a:avLst>
              <a:gd name="adj" fmla="val 9641"/>
            </a:avLst>
          </a:prstGeom>
          <a:solidFill>
            <a:srgbClr val="DE1E5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solidFill>
                  <a:schemeClr val="bg1"/>
                </a:solidFill>
                <a:latin typeface="Twinkl SemiBold" pitchFamily="2" charset="0"/>
              </a:rPr>
              <a:t>Talk About It</a:t>
            </a:r>
          </a:p>
        </p:txBody>
      </p:sp>
      <p:sp>
        <p:nvSpPr>
          <p:cNvPr id="7" name="Rectangle 6">
            <a:extLst>
              <a:ext uri="{FF2B5EF4-FFF2-40B4-BE49-F238E27FC236}">
                <a16:creationId xmlns:a16="http://schemas.microsoft.com/office/drawing/2014/main" id="{A622006A-8BE1-4506-85C6-E02419DADB52}"/>
              </a:ext>
            </a:extLst>
          </p:cNvPr>
          <p:cNvSpPr/>
          <p:nvPr/>
        </p:nvSpPr>
        <p:spPr>
          <a:xfrm>
            <a:off x="4406382" y="5438746"/>
            <a:ext cx="5473964" cy="830997"/>
          </a:xfrm>
          <a:prstGeom prst="rect">
            <a:avLst/>
          </a:prstGeom>
        </p:spPr>
        <p:txBody>
          <a:bodyPr wrap="square" lIns="0" tIns="0" rIns="0" bIns="0">
            <a:spAutoFit/>
          </a:bodyPr>
          <a:lstStyle/>
          <a:p>
            <a:pPr>
              <a:spcBef>
                <a:spcPct val="0"/>
              </a:spcBef>
            </a:pPr>
            <a:r>
              <a:rPr lang="en-GB" altLang="en-US" dirty="0"/>
              <a:t>A candle brings light to dark places. Can you think of ways that bad times could be made better, just like the light makes darkness go away? </a:t>
            </a:r>
          </a:p>
        </p:txBody>
      </p:sp>
      <p:sp>
        <p:nvSpPr>
          <p:cNvPr id="9" name="Title 20">
            <a:extLst>
              <a:ext uri="{FF2B5EF4-FFF2-40B4-BE49-F238E27FC236}">
                <a16:creationId xmlns:a16="http://schemas.microsoft.com/office/drawing/2014/main" id="{9D1CF6F9-C084-467E-BD6D-8992E19C64A9}"/>
              </a:ext>
            </a:extLst>
          </p:cNvPr>
          <p:cNvSpPr txBox="1">
            <a:spLocks/>
          </p:cNvSpPr>
          <p:nvPr/>
        </p:nvSpPr>
        <p:spPr>
          <a:xfrm>
            <a:off x="1958567" y="4837049"/>
            <a:ext cx="8247470" cy="399229"/>
          </a:xfrm>
          <a:prstGeom prst="roundRect">
            <a:avLst>
              <a:gd name="adj" fmla="val 0"/>
            </a:avLst>
          </a:prstGeom>
          <a:solidFill>
            <a:srgbClr val="003F7B"/>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sp>
        <p:nvSpPr>
          <p:cNvPr id="8" name="Oval 7">
            <a:extLst>
              <a:ext uri="{FF2B5EF4-FFF2-40B4-BE49-F238E27FC236}">
                <a16:creationId xmlns:a16="http://schemas.microsoft.com/office/drawing/2014/main" id="{9698E8AD-1EC0-4BCB-9471-AC31D1656727}"/>
              </a:ext>
            </a:extLst>
          </p:cNvPr>
          <p:cNvSpPr/>
          <p:nvPr/>
        </p:nvSpPr>
        <p:spPr>
          <a:xfrm>
            <a:off x="6530566" y="1878760"/>
            <a:ext cx="3381786" cy="3381786"/>
          </a:xfrm>
          <a:prstGeom prst="ellipse">
            <a:avLst/>
          </a:prstGeom>
          <a:solidFill>
            <a:schemeClr val="bg1"/>
          </a:solidFill>
          <a:ln w="38100">
            <a:solidFill>
              <a:srgbClr val="003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8E1BEB5-EB00-4BAC-8410-608B975A8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437" y="1937681"/>
            <a:ext cx="1132044" cy="3209453"/>
          </a:xfrm>
          <a:prstGeom prst="rect">
            <a:avLst/>
          </a:prstGeom>
        </p:spPr>
      </p:pic>
    </p:spTree>
    <p:extLst>
      <p:ext uri="{BB962C8B-B14F-4D97-AF65-F5344CB8AC3E}">
        <p14:creationId xmlns:p14="http://schemas.microsoft.com/office/powerpoint/2010/main" val="869465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9D1CF6F9-C084-467E-BD6D-8992E19C64A9}"/>
              </a:ext>
            </a:extLst>
          </p:cNvPr>
          <p:cNvSpPr txBox="1">
            <a:spLocks/>
          </p:cNvSpPr>
          <p:nvPr/>
        </p:nvSpPr>
        <p:spPr>
          <a:xfrm>
            <a:off x="1958567" y="4861318"/>
            <a:ext cx="8247470" cy="399229"/>
          </a:xfrm>
          <a:prstGeom prst="roundRect">
            <a:avLst>
              <a:gd name="adj" fmla="val 0"/>
            </a:avLst>
          </a:prstGeom>
          <a:solidFill>
            <a:srgbClr val="003F7B"/>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pic>
        <p:nvPicPr>
          <p:cNvPr id="4" name="Picture 3">
            <a:extLst>
              <a:ext uri="{FF2B5EF4-FFF2-40B4-BE49-F238E27FC236}">
                <a16:creationId xmlns:a16="http://schemas.microsoft.com/office/drawing/2014/main" id="{9024760A-5D87-45D1-83E7-8C429D01BF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42" r="24446"/>
          <a:stretch/>
        </p:blipFill>
        <p:spPr>
          <a:xfrm>
            <a:off x="6530567" y="1903030"/>
            <a:ext cx="3357517" cy="3357517"/>
          </a:xfrm>
          <a:prstGeom prst="flowChartConnector">
            <a:avLst/>
          </a:prstGeom>
        </p:spPr>
      </p:pic>
      <p:sp>
        <p:nvSpPr>
          <p:cNvPr id="21" name="Title 20"/>
          <p:cNvSpPr>
            <a:spLocks noGrp="1"/>
          </p:cNvSpPr>
          <p:nvPr>
            <p:ph type="title"/>
          </p:nvPr>
        </p:nvSpPr>
        <p:spPr>
          <a:xfrm>
            <a:off x="1967621" y="765175"/>
            <a:ext cx="8238417" cy="994306"/>
          </a:xfrm>
          <a:solidFill>
            <a:srgbClr val="003F7B"/>
          </a:solidFill>
        </p:spPr>
        <p:txBody>
          <a:bodyPr/>
          <a:lstStyle/>
          <a:p>
            <a:r>
              <a:rPr lang="en-GB" sz="3600" dirty="0">
                <a:solidFill>
                  <a:schemeClr val="bg1"/>
                </a:solidFill>
                <a:latin typeface="Twinkl SemiBold" pitchFamily="2" charset="0"/>
              </a:rPr>
              <a:t>A Party</a:t>
            </a:r>
          </a:p>
        </p:txBody>
      </p:sp>
      <p:sp>
        <p:nvSpPr>
          <p:cNvPr id="5" name="Rectangle 4"/>
          <p:cNvSpPr/>
          <p:nvPr/>
        </p:nvSpPr>
        <p:spPr>
          <a:xfrm>
            <a:off x="2279649" y="1985249"/>
            <a:ext cx="4373677" cy="830997"/>
          </a:xfrm>
          <a:prstGeom prst="rect">
            <a:avLst/>
          </a:prstGeom>
        </p:spPr>
        <p:txBody>
          <a:bodyPr wrap="square" lIns="0" tIns="0" rIns="0" bIns="0">
            <a:spAutoFit/>
          </a:bodyPr>
          <a:lstStyle/>
          <a:p>
            <a:pPr>
              <a:lnSpc>
                <a:spcPct val="100000"/>
              </a:lnSpc>
              <a:spcBef>
                <a:spcPct val="0"/>
              </a:spcBef>
              <a:buFontTx/>
              <a:buNone/>
            </a:pPr>
            <a:r>
              <a:rPr lang="en-GB" altLang="en-US" dirty="0"/>
              <a:t>After the christening, family and friends might have a special meal or a party. </a:t>
            </a:r>
            <a:br>
              <a:rPr lang="en-GB" altLang="en-US" dirty="0"/>
            </a:br>
            <a:r>
              <a:rPr lang="en-GB" altLang="en-US" dirty="0"/>
              <a:t>It is a very happy time.</a:t>
            </a:r>
          </a:p>
        </p:txBody>
      </p:sp>
      <p:sp>
        <p:nvSpPr>
          <p:cNvPr id="6" name="Talk About It">
            <a:extLst>
              <a:ext uri="{FF2B5EF4-FFF2-40B4-BE49-F238E27FC236}">
                <a16:creationId xmlns:a16="http://schemas.microsoft.com/office/drawing/2014/main" id="{5D3794F1-78C6-4062-8E3A-5229C8F0B01C}"/>
              </a:ext>
            </a:extLst>
          </p:cNvPr>
          <p:cNvSpPr txBox="1">
            <a:spLocks/>
          </p:cNvSpPr>
          <p:nvPr/>
        </p:nvSpPr>
        <p:spPr>
          <a:xfrm>
            <a:off x="2279651" y="5703683"/>
            <a:ext cx="1887962" cy="399229"/>
          </a:xfrm>
          <a:prstGeom prst="roundRect">
            <a:avLst>
              <a:gd name="adj" fmla="val 9641"/>
            </a:avLst>
          </a:prstGeom>
          <a:solidFill>
            <a:srgbClr val="DE1E5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solidFill>
                  <a:schemeClr val="bg1"/>
                </a:solidFill>
                <a:latin typeface="Twinkl SemiBold" pitchFamily="2" charset="0"/>
              </a:rPr>
              <a:t>Talk About It</a:t>
            </a:r>
          </a:p>
        </p:txBody>
      </p:sp>
      <p:sp>
        <p:nvSpPr>
          <p:cNvPr id="7" name="Rectangle 6">
            <a:extLst>
              <a:ext uri="{FF2B5EF4-FFF2-40B4-BE49-F238E27FC236}">
                <a16:creationId xmlns:a16="http://schemas.microsoft.com/office/drawing/2014/main" id="{A622006A-8BE1-4506-85C6-E02419DADB52}"/>
              </a:ext>
            </a:extLst>
          </p:cNvPr>
          <p:cNvSpPr/>
          <p:nvPr/>
        </p:nvSpPr>
        <p:spPr>
          <a:xfrm>
            <a:off x="4438385" y="5764797"/>
            <a:ext cx="5473964" cy="276999"/>
          </a:xfrm>
          <a:prstGeom prst="rect">
            <a:avLst/>
          </a:prstGeom>
        </p:spPr>
        <p:txBody>
          <a:bodyPr wrap="square" lIns="0" tIns="0" rIns="0" bIns="0">
            <a:spAutoFit/>
          </a:bodyPr>
          <a:lstStyle/>
          <a:p>
            <a:pPr>
              <a:spcBef>
                <a:spcPct val="0"/>
              </a:spcBef>
            </a:pPr>
            <a:r>
              <a:rPr lang="en-GB" altLang="en-US" dirty="0"/>
              <a:t>What special food would you have at a party?</a:t>
            </a:r>
          </a:p>
        </p:txBody>
      </p:sp>
      <p:sp>
        <p:nvSpPr>
          <p:cNvPr id="8" name="Oval 7">
            <a:extLst>
              <a:ext uri="{FF2B5EF4-FFF2-40B4-BE49-F238E27FC236}">
                <a16:creationId xmlns:a16="http://schemas.microsoft.com/office/drawing/2014/main" id="{9698E8AD-1EC0-4BCB-9471-AC31D1656727}"/>
              </a:ext>
            </a:extLst>
          </p:cNvPr>
          <p:cNvSpPr/>
          <p:nvPr/>
        </p:nvSpPr>
        <p:spPr>
          <a:xfrm>
            <a:off x="6530566" y="1878760"/>
            <a:ext cx="3381786" cy="3381786"/>
          </a:xfrm>
          <a:prstGeom prst="ellipse">
            <a:avLst/>
          </a:prstGeom>
          <a:noFill/>
          <a:ln w="38100">
            <a:solidFill>
              <a:srgbClr val="003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7705468" y="2816246"/>
            <a:ext cx="1463167" cy="2877561"/>
          </a:xfrm>
          <a:prstGeom prst="rect">
            <a:avLst/>
          </a:prstGeom>
        </p:spPr>
      </p:pic>
    </p:spTree>
    <p:extLst>
      <p:ext uri="{BB962C8B-B14F-4D97-AF65-F5344CB8AC3E}">
        <p14:creationId xmlns:p14="http://schemas.microsoft.com/office/powerpoint/2010/main" val="2336712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graphicFrame>
        <p:nvGraphicFramePr>
          <p:cNvPr id="5" name="Table 4">
            <a:extLst>
              <a:ext uri="{FF2B5EF4-FFF2-40B4-BE49-F238E27FC236}">
                <a16:creationId xmlns:a16="http://schemas.microsoft.com/office/drawing/2014/main" id="{05D3E4D2-3054-45AE-B27E-2FC33F396CDA}"/>
              </a:ext>
            </a:extLst>
          </p:cNvPr>
          <p:cNvGraphicFramePr>
            <a:graphicFrameLocks noGrp="1"/>
          </p:cNvGraphicFramePr>
          <p:nvPr>
            <p:extLst>
              <p:ext uri="{D42A27DB-BD31-4B8C-83A1-F6EECF244321}">
                <p14:modId xmlns:p14="http://schemas.microsoft.com/office/powerpoint/2010/main" val="1724276840"/>
              </p:ext>
            </p:extLst>
          </p:nvPr>
        </p:nvGraphicFramePr>
        <p:xfrm>
          <a:off x="741250" y="3801993"/>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grpSp>
        <p:nvGrpSpPr>
          <p:cNvPr id="6" name="Group 5">
            <a:extLst>
              <a:ext uri="{FF2B5EF4-FFF2-40B4-BE49-F238E27FC236}">
                <a16:creationId xmlns:a16="http://schemas.microsoft.com/office/drawing/2014/main" id="{39D409D3-FA90-4E62-8135-6761B2BB258C}"/>
              </a:ext>
            </a:extLst>
          </p:cNvPr>
          <p:cNvGrpSpPr/>
          <p:nvPr/>
        </p:nvGrpSpPr>
        <p:grpSpPr>
          <a:xfrm>
            <a:off x="530940" y="4371951"/>
            <a:ext cx="11110451" cy="461665"/>
            <a:chOff x="12485" y="1414382"/>
            <a:chExt cx="9885489" cy="461665"/>
          </a:xfrm>
        </p:grpSpPr>
        <p:sp>
          <p:nvSpPr>
            <p:cNvPr id="7" name="TextBox 6">
              <a:extLst>
                <a:ext uri="{FF2B5EF4-FFF2-40B4-BE49-F238E27FC236}">
                  <a16:creationId xmlns:a16="http://schemas.microsoft.com/office/drawing/2014/main" id="{952E3765-4F4E-40FB-97F9-A247420B06F9}"/>
                </a:ext>
              </a:extLst>
            </p:cNvPr>
            <p:cNvSpPr txBox="1"/>
            <p:nvPr/>
          </p:nvSpPr>
          <p:spPr>
            <a:xfrm>
              <a:off x="1248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8" name="TextBox 7">
              <a:extLst>
                <a:ext uri="{FF2B5EF4-FFF2-40B4-BE49-F238E27FC236}">
                  <a16:creationId xmlns:a16="http://schemas.microsoft.com/office/drawing/2014/main" id="{75576913-3C45-4899-9C53-F343732BA119}"/>
                </a:ext>
              </a:extLst>
            </p:cNvPr>
            <p:cNvSpPr txBox="1"/>
            <p:nvPr/>
          </p:nvSpPr>
          <p:spPr>
            <a:xfrm>
              <a:off x="946782"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9" name="TextBox 8">
              <a:extLst>
                <a:ext uri="{FF2B5EF4-FFF2-40B4-BE49-F238E27FC236}">
                  <a16:creationId xmlns:a16="http://schemas.microsoft.com/office/drawing/2014/main" id="{9E60322E-2980-4028-BB4A-C0B465756CAD}"/>
                </a:ext>
              </a:extLst>
            </p:cNvPr>
            <p:cNvSpPr txBox="1"/>
            <p:nvPr/>
          </p:nvSpPr>
          <p:spPr>
            <a:xfrm>
              <a:off x="1906233"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10" name="TextBox 9">
              <a:extLst>
                <a:ext uri="{FF2B5EF4-FFF2-40B4-BE49-F238E27FC236}">
                  <a16:creationId xmlns:a16="http://schemas.microsoft.com/office/drawing/2014/main" id="{843F27DA-BC08-4DF5-BE3B-599CBC928191}"/>
                </a:ext>
              </a:extLst>
            </p:cNvPr>
            <p:cNvSpPr txBox="1"/>
            <p:nvPr/>
          </p:nvSpPr>
          <p:spPr>
            <a:xfrm>
              <a:off x="2856469"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11" name="TextBox 10">
              <a:extLst>
                <a:ext uri="{FF2B5EF4-FFF2-40B4-BE49-F238E27FC236}">
                  <a16:creationId xmlns:a16="http://schemas.microsoft.com/office/drawing/2014/main" id="{F9285475-8E3B-47BB-8975-0B9A50DB91B8}"/>
                </a:ext>
              </a:extLst>
            </p:cNvPr>
            <p:cNvSpPr txBox="1"/>
            <p:nvPr/>
          </p:nvSpPr>
          <p:spPr>
            <a:xfrm>
              <a:off x="379998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12" name="TextBox 11">
              <a:extLst>
                <a:ext uri="{FF2B5EF4-FFF2-40B4-BE49-F238E27FC236}">
                  <a16:creationId xmlns:a16="http://schemas.microsoft.com/office/drawing/2014/main" id="{34E14DDF-035B-4CD0-95CB-2A141D6D13F3}"/>
                </a:ext>
              </a:extLst>
            </p:cNvPr>
            <p:cNvSpPr txBox="1"/>
            <p:nvPr/>
          </p:nvSpPr>
          <p:spPr>
            <a:xfrm>
              <a:off x="476030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13" name="TextBox 12">
              <a:extLst>
                <a:ext uri="{FF2B5EF4-FFF2-40B4-BE49-F238E27FC236}">
                  <a16:creationId xmlns:a16="http://schemas.microsoft.com/office/drawing/2014/main" id="{40229AF5-7B8E-4DCC-89DC-5D133810D9F4}"/>
                </a:ext>
              </a:extLst>
            </p:cNvPr>
            <p:cNvSpPr txBox="1"/>
            <p:nvPr/>
          </p:nvSpPr>
          <p:spPr>
            <a:xfrm>
              <a:off x="570381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14" name="TextBox 13">
              <a:extLst>
                <a:ext uri="{FF2B5EF4-FFF2-40B4-BE49-F238E27FC236}">
                  <a16:creationId xmlns:a16="http://schemas.microsoft.com/office/drawing/2014/main" id="{8A395822-1DE4-4015-B945-0DC2512B3F6C}"/>
                </a:ext>
              </a:extLst>
            </p:cNvPr>
            <p:cNvSpPr txBox="1"/>
            <p:nvPr/>
          </p:nvSpPr>
          <p:spPr>
            <a:xfrm>
              <a:off x="6657410"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15" name="TextBox 14">
              <a:extLst>
                <a:ext uri="{FF2B5EF4-FFF2-40B4-BE49-F238E27FC236}">
                  <a16:creationId xmlns:a16="http://schemas.microsoft.com/office/drawing/2014/main" id="{64B0DA19-2B86-48C3-8B2C-A80862D65602}"/>
                </a:ext>
              </a:extLst>
            </p:cNvPr>
            <p:cNvSpPr txBox="1"/>
            <p:nvPr/>
          </p:nvSpPr>
          <p:spPr>
            <a:xfrm>
              <a:off x="7611008"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17" name="TextBox 16">
              <a:extLst>
                <a:ext uri="{FF2B5EF4-FFF2-40B4-BE49-F238E27FC236}">
                  <a16:creationId xmlns:a16="http://schemas.microsoft.com/office/drawing/2014/main" id="{1AB4433C-4179-4A9F-BD7D-AD10D5656029}"/>
                </a:ext>
              </a:extLst>
            </p:cNvPr>
            <p:cNvSpPr txBox="1"/>
            <p:nvPr/>
          </p:nvSpPr>
          <p:spPr>
            <a:xfrm>
              <a:off x="8551157"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18" name="TextBox 17">
              <a:extLst>
                <a:ext uri="{FF2B5EF4-FFF2-40B4-BE49-F238E27FC236}">
                  <a16:creationId xmlns:a16="http://schemas.microsoft.com/office/drawing/2014/main" id="{1E3A3FBF-7F21-46D6-8A45-7F7275028F44}"/>
                </a:ext>
              </a:extLst>
            </p:cNvPr>
            <p:cNvSpPr txBox="1"/>
            <p:nvPr/>
          </p:nvSpPr>
          <p:spPr>
            <a:xfrm>
              <a:off x="9354274" y="1414382"/>
              <a:ext cx="54370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grpSp>
      <p:sp>
        <p:nvSpPr>
          <p:cNvPr id="2" name="TextBox 1"/>
          <p:cNvSpPr txBox="1"/>
          <p:nvPr/>
        </p:nvSpPr>
        <p:spPr>
          <a:xfrm>
            <a:off x="244699" y="427519"/>
            <a:ext cx="3530710" cy="1754326"/>
          </a:xfrm>
          <a:prstGeom prst="rect">
            <a:avLst/>
          </a:prstGeom>
          <a:noFill/>
        </p:spPr>
        <p:txBody>
          <a:bodyPr wrap="none" rtlCol="0">
            <a:spAutoFit/>
          </a:bodyPr>
          <a:lstStyle/>
          <a:p>
            <a:r>
              <a:rPr lang="en-GB" dirty="0" smtClean="0">
                <a:latin typeface="Sassoon Primary" pitchFamily="50" charset="0"/>
              </a:rPr>
              <a:t>Have a look at this numberline.</a:t>
            </a:r>
          </a:p>
          <a:p>
            <a:endParaRPr lang="en-GB" dirty="0">
              <a:latin typeface="Sassoon Primary" pitchFamily="50" charset="0"/>
            </a:endParaRPr>
          </a:p>
          <a:p>
            <a:pPr lvl="0"/>
            <a:r>
              <a:rPr lang="en-GB" i="1" dirty="0">
                <a:latin typeface="Sassoon Primary" pitchFamily="50" charset="0"/>
              </a:rPr>
              <a:t>What does it show?</a:t>
            </a:r>
            <a:br>
              <a:rPr lang="en-GB" i="1" dirty="0">
                <a:latin typeface="Sassoon Primary" pitchFamily="50" charset="0"/>
              </a:rPr>
            </a:br>
            <a:r>
              <a:rPr lang="en-GB" i="1" dirty="0">
                <a:latin typeface="Sassoon Primary" pitchFamily="50" charset="0"/>
              </a:rPr>
              <a:t>What do the numbers go up in?</a:t>
            </a:r>
            <a:br>
              <a:rPr lang="en-GB" i="1" dirty="0">
                <a:latin typeface="Sassoon Primary" pitchFamily="50" charset="0"/>
              </a:rPr>
            </a:br>
            <a:r>
              <a:rPr lang="en-GB" i="1" dirty="0">
                <a:latin typeface="Sassoon Primary" pitchFamily="50" charset="0"/>
              </a:rPr>
              <a:t>How can this help you count?</a:t>
            </a:r>
          </a:p>
          <a:p>
            <a:endParaRPr lang="en-GB" dirty="0">
              <a:latin typeface="Sassoon Primary" pitchFamily="50" charset="0"/>
            </a:endParaRPr>
          </a:p>
        </p:txBody>
      </p:sp>
    </p:spTree>
    <p:extLst>
      <p:ext uri="{BB962C8B-B14F-4D97-AF65-F5344CB8AC3E}">
        <p14:creationId xmlns:p14="http://schemas.microsoft.com/office/powerpoint/2010/main" val="41388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5" name="TextBox 4">
            <a:extLst>
              <a:ext uri="{FF2B5EF4-FFF2-40B4-BE49-F238E27FC236}">
                <a16:creationId xmlns:a16="http://schemas.microsoft.com/office/drawing/2014/main" id="{72E9072E-7DC3-4EC3-917E-3B98E928C123}"/>
              </a:ext>
            </a:extLst>
          </p:cNvPr>
          <p:cNvSpPr txBox="1"/>
          <p:nvPr/>
        </p:nvSpPr>
        <p:spPr>
          <a:xfrm>
            <a:off x="371036" y="429891"/>
            <a:ext cx="5735866" cy="523220"/>
          </a:xfrm>
          <a:prstGeom prst="rect">
            <a:avLst/>
          </a:prstGeom>
          <a:noFill/>
        </p:spPr>
        <p:txBody>
          <a:bodyPr wrap="none" rtlCol="0">
            <a:spAutoFit/>
          </a:bodyPr>
          <a:lstStyle/>
          <a:p>
            <a:r>
              <a:rPr lang="en-GB" sz="2800" b="1" dirty="0">
                <a:latin typeface="Yu Gothic UI" panose="020B0500000000000000" pitchFamily="34" charset="-128"/>
                <a:ea typeface="Yu Gothic UI" panose="020B0500000000000000" pitchFamily="34" charset="-128"/>
              </a:rPr>
              <a:t>What does the number line show?</a:t>
            </a:r>
          </a:p>
        </p:txBody>
      </p:sp>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extLst/>
          </p:nvPr>
        </p:nvGraphicFramePr>
        <p:xfrm>
          <a:off x="741250" y="2939844"/>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grpSp>
        <p:nvGrpSpPr>
          <p:cNvPr id="7" name="Group 6">
            <a:extLst>
              <a:ext uri="{FF2B5EF4-FFF2-40B4-BE49-F238E27FC236}">
                <a16:creationId xmlns:a16="http://schemas.microsoft.com/office/drawing/2014/main" id="{39D409D3-FA90-4E62-8135-6761B2BB258C}"/>
              </a:ext>
            </a:extLst>
          </p:cNvPr>
          <p:cNvGrpSpPr/>
          <p:nvPr/>
        </p:nvGrpSpPr>
        <p:grpSpPr>
          <a:xfrm>
            <a:off x="519510" y="3509802"/>
            <a:ext cx="11167598" cy="461665"/>
            <a:chOff x="12485" y="1414382"/>
            <a:chExt cx="9936336" cy="461665"/>
          </a:xfrm>
        </p:grpSpPr>
        <p:sp>
          <p:nvSpPr>
            <p:cNvPr id="8" name="TextBox 7">
              <a:extLst>
                <a:ext uri="{FF2B5EF4-FFF2-40B4-BE49-F238E27FC236}">
                  <a16:creationId xmlns:a16="http://schemas.microsoft.com/office/drawing/2014/main" id="{952E3765-4F4E-40FB-97F9-A247420B06F9}"/>
                </a:ext>
              </a:extLst>
            </p:cNvPr>
            <p:cNvSpPr txBox="1"/>
            <p:nvPr/>
          </p:nvSpPr>
          <p:spPr>
            <a:xfrm>
              <a:off x="1248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9" name="TextBox 8">
              <a:extLst>
                <a:ext uri="{FF2B5EF4-FFF2-40B4-BE49-F238E27FC236}">
                  <a16:creationId xmlns:a16="http://schemas.microsoft.com/office/drawing/2014/main" id="{75576913-3C45-4899-9C53-F343732BA119}"/>
                </a:ext>
              </a:extLst>
            </p:cNvPr>
            <p:cNvSpPr txBox="1"/>
            <p:nvPr/>
          </p:nvSpPr>
          <p:spPr>
            <a:xfrm>
              <a:off x="946782"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10" name="TextBox 9">
              <a:extLst>
                <a:ext uri="{FF2B5EF4-FFF2-40B4-BE49-F238E27FC236}">
                  <a16:creationId xmlns:a16="http://schemas.microsoft.com/office/drawing/2014/main" id="{9E60322E-2980-4028-BB4A-C0B465756CAD}"/>
                </a:ext>
              </a:extLst>
            </p:cNvPr>
            <p:cNvSpPr txBox="1"/>
            <p:nvPr/>
          </p:nvSpPr>
          <p:spPr>
            <a:xfrm>
              <a:off x="1906233"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11" name="TextBox 10">
              <a:extLst>
                <a:ext uri="{FF2B5EF4-FFF2-40B4-BE49-F238E27FC236}">
                  <a16:creationId xmlns:a16="http://schemas.microsoft.com/office/drawing/2014/main" id="{843F27DA-BC08-4DF5-BE3B-599CBC928191}"/>
                </a:ext>
              </a:extLst>
            </p:cNvPr>
            <p:cNvSpPr txBox="1"/>
            <p:nvPr/>
          </p:nvSpPr>
          <p:spPr>
            <a:xfrm>
              <a:off x="2856469"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12" name="TextBox 11">
              <a:extLst>
                <a:ext uri="{FF2B5EF4-FFF2-40B4-BE49-F238E27FC236}">
                  <a16:creationId xmlns:a16="http://schemas.microsoft.com/office/drawing/2014/main" id="{F9285475-8E3B-47BB-8975-0B9A50DB91B8}"/>
                </a:ext>
              </a:extLst>
            </p:cNvPr>
            <p:cNvSpPr txBox="1"/>
            <p:nvPr/>
          </p:nvSpPr>
          <p:spPr>
            <a:xfrm>
              <a:off x="379998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13" name="TextBox 12">
              <a:extLst>
                <a:ext uri="{FF2B5EF4-FFF2-40B4-BE49-F238E27FC236}">
                  <a16:creationId xmlns:a16="http://schemas.microsoft.com/office/drawing/2014/main" id="{34E14DDF-035B-4CD0-95CB-2A141D6D13F3}"/>
                </a:ext>
              </a:extLst>
            </p:cNvPr>
            <p:cNvSpPr txBox="1"/>
            <p:nvPr/>
          </p:nvSpPr>
          <p:spPr>
            <a:xfrm>
              <a:off x="4760301"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14" name="TextBox 13">
              <a:extLst>
                <a:ext uri="{FF2B5EF4-FFF2-40B4-BE49-F238E27FC236}">
                  <a16:creationId xmlns:a16="http://schemas.microsoft.com/office/drawing/2014/main" id="{40229AF5-7B8E-4DCC-89DC-5D133810D9F4}"/>
                </a:ext>
              </a:extLst>
            </p:cNvPr>
            <p:cNvSpPr txBox="1"/>
            <p:nvPr/>
          </p:nvSpPr>
          <p:spPr>
            <a:xfrm>
              <a:off x="5703815"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15" name="TextBox 14">
              <a:extLst>
                <a:ext uri="{FF2B5EF4-FFF2-40B4-BE49-F238E27FC236}">
                  <a16:creationId xmlns:a16="http://schemas.microsoft.com/office/drawing/2014/main" id="{8A395822-1DE4-4015-B945-0DC2512B3F6C}"/>
                </a:ext>
              </a:extLst>
            </p:cNvPr>
            <p:cNvSpPr txBox="1"/>
            <p:nvPr/>
          </p:nvSpPr>
          <p:spPr>
            <a:xfrm>
              <a:off x="6657410"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17" name="TextBox 16">
              <a:extLst>
                <a:ext uri="{FF2B5EF4-FFF2-40B4-BE49-F238E27FC236}">
                  <a16:creationId xmlns:a16="http://schemas.microsoft.com/office/drawing/2014/main" id="{64B0DA19-2B86-48C3-8B2C-A80862D65602}"/>
                </a:ext>
              </a:extLst>
            </p:cNvPr>
            <p:cNvSpPr txBox="1"/>
            <p:nvPr/>
          </p:nvSpPr>
          <p:spPr>
            <a:xfrm>
              <a:off x="7611008"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18" name="TextBox 17">
              <a:extLst>
                <a:ext uri="{FF2B5EF4-FFF2-40B4-BE49-F238E27FC236}">
                  <a16:creationId xmlns:a16="http://schemas.microsoft.com/office/drawing/2014/main" id="{1AB4433C-4179-4A9F-BD7D-AD10D5656029}"/>
                </a:ext>
              </a:extLst>
            </p:cNvPr>
            <p:cNvSpPr txBox="1"/>
            <p:nvPr/>
          </p:nvSpPr>
          <p:spPr>
            <a:xfrm>
              <a:off x="8551157" y="1414382"/>
              <a:ext cx="38174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20" name="TextBox 19">
              <a:extLst>
                <a:ext uri="{FF2B5EF4-FFF2-40B4-BE49-F238E27FC236}">
                  <a16:creationId xmlns:a16="http://schemas.microsoft.com/office/drawing/2014/main" id="{1E3A3FBF-7F21-46D6-8A45-7F7275028F44}"/>
                </a:ext>
              </a:extLst>
            </p:cNvPr>
            <p:cNvSpPr txBox="1"/>
            <p:nvPr/>
          </p:nvSpPr>
          <p:spPr>
            <a:xfrm>
              <a:off x="9405121" y="1414382"/>
              <a:ext cx="543700"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grpSp>
      <p:cxnSp>
        <p:nvCxnSpPr>
          <p:cNvPr id="3" name="Straight Arrow Connector 2">
            <a:extLst>
              <a:ext uri="{FF2B5EF4-FFF2-40B4-BE49-F238E27FC236}">
                <a16:creationId xmlns:a16="http://schemas.microsoft.com/office/drawing/2014/main" id="{066D4ABB-9DEB-44D9-892F-13946266217D}"/>
              </a:ext>
            </a:extLst>
          </p:cNvPr>
          <p:cNvCxnSpPr/>
          <p:nvPr/>
        </p:nvCxnSpPr>
        <p:spPr>
          <a:xfrm>
            <a:off x="7141029" y="1970315"/>
            <a:ext cx="0" cy="838200"/>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605D3E8-21E7-4DCB-AC87-C9C584EF4C61}"/>
              </a:ext>
            </a:extLst>
          </p:cNvPr>
          <p:cNvSpPr/>
          <p:nvPr/>
        </p:nvSpPr>
        <p:spPr>
          <a:xfrm>
            <a:off x="5512902" y="4808082"/>
            <a:ext cx="1188000" cy="118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8DA4E85-B3F1-431D-85FB-53899BFAD54B}"/>
              </a:ext>
            </a:extLst>
          </p:cNvPr>
          <p:cNvSpPr txBox="1"/>
          <p:nvPr/>
        </p:nvSpPr>
        <p:spPr>
          <a:xfrm>
            <a:off x="5524229" y="4998954"/>
            <a:ext cx="1176674" cy="830997"/>
          </a:xfrm>
          <a:prstGeom prst="rect">
            <a:avLst/>
          </a:prstGeom>
          <a:noFill/>
        </p:spPr>
        <p:txBody>
          <a:bodyPr wrap="square" rtlCol="0">
            <a:spAutoFit/>
          </a:bodyPr>
          <a:lstStyle/>
          <a:p>
            <a:pPr algn="ctr"/>
            <a:r>
              <a:rPr lang="en-GB" sz="4800" b="1" dirty="0">
                <a:solidFill>
                  <a:srgbClr val="FF0000"/>
                </a:solidFill>
                <a:latin typeface="Yu Gothic UI" panose="020B0500000000000000" pitchFamily="34" charset="-128"/>
                <a:ea typeface="Yu Gothic UI" panose="020B0500000000000000" pitchFamily="34" charset="-128"/>
              </a:rPr>
              <a:t>6</a:t>
            </a:r>
          </a:p>
        </p:txBody>
      </p:sp>
    </p:spTree>
    <p:extLst>
      <p:ext uri="{BB962C8B-B14F-4D97-AF65-F5344CB8AC3E}">
        <p14:creationId xmlns:p14="http://schemas.microsoft.com/office/powerpoint/2010/main" val="20007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extLst/>
          </p:nvPr>
        </p:nvGraphicFramePr>
        <p:xfrm>
          <a:off x="638551" y="2934634"/>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sp>
        <p:nvSpPr>
          <p:cNvPr id="8" name="TextBox 7">
            <a:extLst>
              <a:ext uri="{FF2B5EF4-FFF2-40B4-BE49-F238E27FC236}">
                <a16:creationId xmlns:a16="http://schemas.microsoft.com/office/drawing/2014/main" id="{952E3765-4F4E-40FB-97F9-A247420B06F9}"/>
              </a:ext>
            </a:extLst>
          </p:cNvPr>
          <p:cNvSpPr txBox="1"/>
          <p:nvPr/>
        </p:nvSpPr>
        <p:spPr>
          <a:xfrm>
            <a:off x="428241" y="350459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9" name="TextBox 8">
            <a:extLst>
              <a:ext uri="{FF2B5EF4-FFF2-40B4-BE49-F238E27FC236}">
                <a16:creationId xmlns:a16="http://schemas.microsoft.com/office/drawing/2014/main" id="{75576913-3C45-4899-9C53-F343732BA119}"/>
              </a:ext>
            </a:extLst>
          </p:cNvPr>
          <p:cNvSpPr txBox="1"/>
          <p:nvPr/>
        </p:nvSpPr>
        <p:spPr>
          <a:xfrm>
            <a:off x="1478312"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1</a:t>
            </a:r>
          </a:p>
        </p:txBody>
      </p:sp>
      <p:sp>
        <p:nvSpPr>
          <p:cNvPr id="10" name="TextBox 9">
            <a:extLst>
              <a:ext uri="{FF2B5EF4-FFF2-40B4-BE49-F238E27FC236}">
                <a16:creationId xmlns:a16="http://schemas.microsoft.com/office/drawing/2014/main" id="{9E60322E-2980-4028-BB4A-C0B465756CAD}"/>
              </a:ext>
            </a:extLst>
          </p:cNvPr>
          <p:cNvSpPr txBox="1"/>
          <p:nvPr/>
        </p:nvSpPr>
        <p:spPr>
          <a:xfrm>
            <a:off x="2545223"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2</a:t>
            </a:r>
          </a:p>
        </p:txBody>
      </p:sp>
      <p:sp>
        <p:nvSpPr>
          <p:cNvPr id="11" name="TextBox 10">
            <a:extLst>
              <a:ext uri="{FF2B5EF4-FFF2-40B4-BE49-F238E27FC236}">
                <a16:creationId xmlns:a16="http://schemas.microsoft.com/office/drawing/2014/main" id="{843F27DA-BC08-4DF5-BE3B-599CBC928191}"/>
              </a:ext>
            </a:extLst>
          </p:cNvPr>
          <p:cNvSpPr txBox="1"/>
          <p:nvPr/>
        </p:nvSpPr>
        <p:spPr>
          <a:xfrm>
            <a:off x="3613208"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3</a:t>
            </a:r>
          </a:p>
        </p:txBody>
      </p:sp>
      <p:sp>
        <p:nvSpPr>
          <p:cNvPr id="12" name="TextBox 11">
            <a:extLst>
              <a:ext uri="{FF2B5EF4-FFF2-40B4-BE49-F238E27FC236}">
                <a16:creationId xmlns:a16="http://schemas.microsoft.com/office/drawing/2014/main" id="{F9285475-8E3B-47BB-8975-0B9A50DB91B8}"/>
              </a:ext>
            </a:extLst>
          </p:cNvPr>
          <p:cNvSpPr txBox="1"/>
          <p:nvPr/>
        </p:nvSpPr>
        <p:spPr>
          <a:xfrm>
            <a:off x="4673635"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4</a:t>
            </a:r>
          </a:p>
        </p:txBody>
      </p:sp>
      <p:sp>
        <p:nvSpPr>
          <p:cNvPr id="13" name="TextBox 12">
            <a:extLst>
              <a:ext uri="{FF2B5EF4-FFF2-40B4-BE49-F238E27FC236}">
                <a16:creationId xmlns:a16="http://schemas.microsoft.com/office/drawing/2014/main" id="{34E14DDF-035B-4CD0-95CB-2A141D6D13F3}"/>
              </a:ext>
            </a:extLst>
          </p:cNvPr>
          <p:cNvSpPr txBox="1"/>
          <p:nvPr/>
        </p:nvSpPr>
        <p:spPr>
          <a:xfrm>
            <a:off x="5752953"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5</a:t>
            </a:r>
          </a:p>
        </p:txBody>
      </p:sp>
      <p:sp>
        <p:nvSpPr>
          <p:cNvPr id="14" name="TextBox 13">
            <a:extLst>
              <a:ext uri="{FF2B5EF4-FFF2-40B4-BE49-F238E27FC236}">
                <a16:creationId xmlns:a16="http://schemas.microsoft.com/office/drawing/2014/main" id="{40229AF5-7B8E-4DCC-89DC-5D133810D9F4}"/>
              </a:ext>
            </a:extLst>
          </p:cNvPr>
          <p:cNvSpPr txBox="1"/>
          <p:nvPr/>
        </p:nvSpPr>
        <p:spPr>
          <a:xfrm>
            <a:off x="6813383"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6</a:t>
            </a:r>
          </a:p>
        </p:txBody>
      </p:sp>
      <p:sp>
        <p:nvSpPr>
          <p:cNvPr id="15" name="TextBox 14">
            <a:extLst>
              <a:ext uri="{FF2B5EF4-FFF2-40B4-BE49-F238E27FC236}">
                <a16:creationId xmlns:a16="http://schemas.microsoft.com/office/drawing/2014/main" id="{8A395822-1DE4-4015-B945-0DC2512B3F6C}"/>
              </a:ext>
            </a:extLst>
          </p:cNvPr>
          <p:cNvSpPr txBox="1"/>
          <p:nvPr/>
        </p:nvSpPr>
        <p:spPr>
          <a:xfrm>
            <a:off x="7885143"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7</a:t>
            </a:r>
          </a:p>
        </p:txBody>
      </p:sp>
      <p:sp>
        <p:nvSpPr>
          <p:cNvPr id="17" name="TextBox 16">
            <a:extLst>
              <a:ext uri="{FF2B5EF4-FFF2-40B4-BE49-F238E27FC236}">
                <a16:creationId xmlns:a16="http://schemas.microsoft.com/office/drawing/2014/main" id="{64B0DA19-2B86-48C3-8B2C-A80862D65602}"/>
              </a:ext>
            </a:extLst>
          </p:cNvPr>
          <p:cNvSpPr txBox="1"/>
          <p:nvPr/>
        </p:nvSpPr>
        <p:spPr>
          <a:xfrm>
            <a:off x="8956906"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8</a:t>
            </a:r>
          </a:p>
        </p:txBody>
      </p:sp>
      <p:sp>
        <p:nvSpPr>
          <p:cNvPr id="18" name="TextBox 17">
            <a:extLst>
              <a:ext uri="{FF2B5EF4-FFF2-40B4-BE49-F238E27FC236}">
                <a16:creationId xmlns:a16="http://schemas.microsoft.com/office/drawing/2014/main" id="{1AB4433C-4179-4A9F-BD7D-AD10D5656029}"/>
              </a:ext>
            </a:extLst>
          </p:cNvPr>
          <p:cNvSpPr txBox="1"/>
          <p:nvPr/>
        </p:nvSpPr>
        <p:spPr>
          <a:xfrm>
            <a:off x="10013554" y="3504592"/>
            <a:ext cx="429043" cy="461665"/>
          </a:xfrm>
          <a:prstGeom prst="rect">
            <a:avLst/>
          </a:prstGeom>
          <a:noFill/>
        </p:spPr>
        <p:txBody>
          <a:bodyPr wrap="square" rtlCol="0">
            <a:spAutoFit/>
          </a:bodyPr>
          <a:lstStyle/>
          <a:p>
            <a:pPr algn="ctr"/>
            <a:r>
              <a:rPr lang="en-GB" sz="2400" b="1" dirty="0">
                <a:solidFill>
                  <a:srgbClr val="FF0000"/>
                </a:solidFill>
                <a:latin typeface="Yu Gothic UI" panose="020B0500000000000000" pitchFamily="34" charset="-128"/>
                <a:ea typeface="Yu Gothic UI" panose="020B0500000000000000" pitchFamily="34" charset="-128"/>
              </a:rPr>
              <a:t>9</a:t>
            </a:r>
          </a:p>
        </p:txBody>
      </p:sp>
      <p:sp>
        <p:nvSpPr>
          <p:cNvPr id="20" name="TextBox 19">
            <a:extLst>
              <a:ext uri="{FF2B5EF4-FFF2-40B4-BE49-F238E27FC236}">
                <a16:creationId xmlns:a16="http://schemas.microsoft.com/office/drawing/2014/main" id="{1E3A3FBF-7F21-46D6-8A45-7F7275028F44}"/>
              </a:ext>
            </a:extLst>
          </p:cNvPr>
          <p:cNvSpPr txBox="1"/>
          <p:nvPr/>
        </p:nvSpPr>
        <p:spPr>
          <a:xfrm>
            <a:off x="10984769" y="3504592"/>
            <a:ext cx="61107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
        <p:nvSpPr>
          <p:cNvPr id="21" name="TextBox 20">
            <a:extLst>
              <a:ext uri="{FF2B5EF4-FFF2-40B4-BE49-F238E27FC236}">
                <a16:creationId xmlns:a16="http://schemas.microsoft.com/office/drawing/2014/main" id="{1A6895C4-7D44-4142-8856-D9F6A5F79B54}"/>
              </a:ext>
            </a:extLst>
          </p:cNvPr>
          <p:cNvSpPr txBox="1"/>
          <p:nvPr/>
        </p:nvSpPr>
        <p:spPr>
          <a:xfrm>
            <a:off x="371036" y="429891"/>
            <a:ext cx="4543231" cy="523220"/>
          </a:xfrm>
          <a:prstGeom prst="rect">
            <a:avLst/>
          </a:prstGeom>
          <a:noFill/>
        </p:spPr>
        <p:txBody>
          <a:bodyPr wrap="none" rtlCol="0">
            <a:spAutoFit/>
          </a:bodyPr>
          <a:lstStyle/>
          <a:p>
            <a:r>
              <a:rPr lang="en-GB" sz="2800" b="1" dirty="0">
                <a:latin typeface="Yu Gothic UI" panose="020B0500000000000000" pitchFamily="34" charset="-128"/>
                <a:ea typeface="Yu Gothic UI" panose="020B0500000000000000" pitchFamily="34" charset="-128"/>
              </a:rPr>
              <a:t>Complete the number line.</a:t>
            </a:r>
          </a:p>
        </p:txBody>
      </p:sp>
    </p:spTree>
    <p:extLst>
      <p:ext uri="{BB962C8B-B14F-4D97-AF65-F5344CB8AC3E}">
        <p14:creationId xmlns:p14="http://schemas.microsoft.com/office/powerpoint/2010/main" val="27450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extLst/>
          </p:nvPr>
        </p:nvGraphicFramePr>
        <p:xfrm>
          <a:off x="718428" y="3920254"/>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sp>
        <p:nvSpPr>
          <p:cNvPr id="8" name="TextBox 7">
            <a:extLst>
              <a:ext uri="{FF2B5EF4-FFF2-40B4-BE49-F238E27FC236}">
                <a16:creationId xmlns:a16="http://schemas.microsoft.com/office/drawing/2014/main" id="{952E3765-4F4E-40FB-97F9-A247420B06F9}"/>
              </a:ext>
            </a:extLst>
          </p:cNvPr>
          <p:cNvSpPr txBox="1"/>
          <p:nvPr/>
        </p:nvSpPr>
        <p:spPr>
          <a:xfrm>
            <a:off x="508118"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9" name="TextBox 8">
            <a:extLst>
              <a:ext uri="{FF2B5EF4-FFF2-40B4-BE49-F238E27FC236}">
                <a16:creationId xmlns:a16="http://schemas.microsoft.com/office/drawing/2014/main" id="{75576913-3C45-4899-9C53-F343732BA119}"/>
              </a:ext>
            </a:extLst>
          </p:cNvPr>
          <p:cNvSpPr txBox="1"/>
          <p:nvPr/>
        </p:nvSpPr>
        <p:spPr>
          <a:xfrm>
            <a:off x="1558189"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10" name="TextBox 9">
            <a:extLst>
              <a:ext uri="{FF2B5EF4-FFF2-40B4-BE49-F238E27FC236}">
                <a16:creationId xmlns:a16="http://schemas.microsoft.com/office/drawing/2014/main" id="{9E60322E-2980-4028-BB4A-C0B465756CAD}"/>
              </a:ext>
            </a:extLst>
          </p:cNvPr>
          <p:cNvSpPr txBox="1"/>
          <p:nvPr/>
        </p:nvSpPr>
        <p:spPr>
          <a:xfrm>
            <a:off x="263653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11" name="TextBox 10">
            <a:extLst>
              <a:ext uri="{FF2B5EF4-FFF2-40B4-BE49-F238E27FC236}">
                <a16:creationId xmlns:a16="http://schemas.microsoft.com/office/drawing/2014/main" id="{843F27DA-BC08-4DF5-BE3B-599CBC928191}"/>
              </a:ext>
            </a:extLst>
          </p:cNvPr>
          <p:cNvSpPr txBox="1"/>
          <p:nvPr/>
        </p:nvSpPr>
        <p:spPr>
          <a:xfrm>
            <a:off x="3704515"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12" name="TextBox 11">
            <a:extLst>
              <a:ext uri="{FF2B5EF4-FFF2-40B4-BE49-F238E27FC236}">
                <a16:creationId xmlns:a16="http://schemas.microsoft.com/office/drawing/2014/main" id="{F9285475-8E3B-47BB-8975-0B9A50DB91B8}"/>
              </a:ext>
            </a:extLst>
          </p:cNvPr>
          <p:cNvSpPr txBox="1"/>
          <p:nvPr/>
        </p:nvSpPr>
        <p:spPr>
          <a:xfrm>
            <a:off x="4764942"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13" name="TextBox 12">
            <a:extLst>
              <a:ext uri="{FF2B5EF4-FFF2-40B4-BE49-F238E27FC236}">
                <a16:creationId xmlns:a16="http://schemas.microsoft.com/office/drawing/2014/main" id="{34E14DDF-035B-4CD0-95CB-2A141D6D13F3}"/>
              </a:ext>
            </a:extLst>
          </p:cNvPr>
          <p:cNvSpPr txBox="1"/>
          <p:nvPr/>
        </p:nvSpPr>
        <p:spPr>
          <a:xfrm>
            <a:off x="584426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14" name="TextBox 13">
            <a:extLst>
              <a:ext uri="{FF2B5EF4-FFF2-40B4-BE49-F238E27FC236}">
                <a16:creationId xmlns:a16="http://schemas.microsoft.com/office/drawing/2014/main" id="{40229AF5-7B8E-4DCC-89DC-5D133810D9F4}"/>
              </a:ext>
            </a:extLst>
          </p:cNvPr>
          <p:cNvSpPr txBox="1"/>
          <p:nvPr/>
        </p:nvSpPr>
        <p:spPr>
          <a:xfrm>
            <a:off x="690469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15" name="TextBox 14">
            <a:extLst>
              <a:ext uri="{FF2B5EF4-FFF2-40B4-BE49-F238E27FC236}">
                <a16:creationId xmlns:a16="http://schemas.microsoft.com/office/drawing/2014/main" id="{8A395822-1DE4-4015-B945-0DC2512B3F6C}"/>
              </a:ext>
            </a:extLst>
          </p:cNvPr>
          <p:cNvSpPr txBox="1"/>
          <p:nvPr/>
        </p:nvSpPr>
        <p:spPr>
          <a:xfrm>
            <a:off x="797645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17" name="TextBox 16">
            <a:extLst>
              <a:ext uri="{FF2B5EF4-FFF2-40B4-BE49-F238E27FC236}">
                <a16:creationId xmlns:a16="http://schemas.microsoft.com/office/drawing/2014/main" id="{64B0DA19-2B86-48C3-8B2C-A80862D65602}"/>
              </a:ext>
            </a:extLst>
          </p:cNvPr>
          <p:cNvSpPr txBox="1"/>
          <p:nvPr/>
        </p:nvSpPr>
        <p:spPr>
          <a:xfrm>
            <a:off x="9048213"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18" name="TextBox 17">
            <a:extLst>
              <a:ext uri="{FF2B5EF4-FFF2-40B4-BE49-F238E27FC236}">
                <a16:creationId xmlns:a16="http://schemas.microsoft.com/office/drawing/2014/main" id="{1AB4433C-4179-4A9F-BD7D-AD10D5656029}"/>
              </a:ext>
            </a:extLst>
          </p:cNvPr>
          <p:cNvSpPr txBox="1"/>
          <p:nvPr/>
        </p:nvSpPr>
        <p:spPr>
          <a:xfrm>
            <a:off x="10104861"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20" name="TextBox 19">
            <a:extLst>
              <a:ext uri="{FF2B5EF4-FFF2-40B4-BE49-F238E27FC236}">
                <a16:creationId xmlns:a16="http://schemas.microsoft.com/office/drawing/2014/main" id="{1E3A3FBF-7F21-46D6-8A45-7F7275028F44}"/>
              </a:ext>
            </a:extLst>
          </p:cNvPr>
          <p:cNvSpPr txBox="1"/>
          <p:nvPr/>
        </p:nvSpPr>
        <p:spPr>
          <a:xfrm>
            <a:off x="11064646" y="4490212"/>
            <a:ext cx="61107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
        <p:nvSpPr>
          <p:cNvPr id="21" name="TextBox 20">
            <a:extLst>
              <a:ext uri="{FF2B5EF4-FFF2-40B4-BE49-F238E27FC236}">
                <a16:creationId xmlns:a16="http://schemas.microsoft.com/office/drawing/2014/main" id="{C72A64BE-A9AF-4997-85C7-87948C7B05B1}"/>
              </a:ext>
            </a:extLst>
          </p:cNvPr>
          <p:cNvSpPr txBox="1"/>
          <p:nvPr/>
        </p:nvSpPr>
        <p:spPr>
          <a:xfrm>
            <a:off x="297878" y="386390"/>
            <a:ext cx="8752717" cy="1815882"/>
          </a:xfrm>
          <a:prstGeom prst="rect">
            <a:avLst/>
          </a:prstGeom>
          <a:noFill/>
        </p:spPr>
        <p:txBody>
          <a:bodyPr wrap="none" rtlCol="0">
            <a:spAutoFit/>
          </a:bodyPr>
          <a:lstStyle/>
          <a:p>
            <a:r>
              <a:rPr lang="en-GB" sz="2800" b="1" dirty="0">
                <a:latin typeface="Yu Gothic UI" panose="020B0500000000000000" pitchFamily="34" charset="-128"/>
                <a:ea typeface="Yu Gothic UI" panose="020B0500000000000000" pitchFamily="34" charset="-128"/>
              </a:rPr>
              <a:t>Put a circle around the smallest number.</a:t>
            </a:r>
          </a:p>
          <a:p>
            <a:r>
              <a:rPr lang="en-GB" sz="2800" b="1" dirty="0">
                <a:latin typeface="Yu Gothic UI" panose="020B0500000000000000" pitchFamily="34" charset="-128"/>
                <a:ea typeface="Yu Gothic UI" panose="020B0500000000000000" pitchFamily="34" charset="-128"/>
              </a:rPr>
              <a:t>Put an arrow pointing to a number between 3 and 7.</a:t>
            </a:r>
          </a:p>
          <a:p>
            <a:r>
              <a:rPr lang="en-GB" sz="2800" b="1" dirty="0">
                <a:latin typeface="Yu Gothic UI" panose="020B0500000000000000" pitchFamily="34" charset="-128"/>
                <a:ea typeface="Yu Gothic UI" panose="020B0500000000000000" pitchFamily="34" charset="-128"/>
              </a:rPr>
              <a:t>Underline a number between 5 and 9.</a:t>
            </a:r>
          </a:p>
          <a:p>
            <a:r>
              <a:rPr lang="en-GB" sz="2800" b="1" dirty="0">
                <a:latin typeface="Yu Gothic UI" panose="020B0500000000000000" pitchFamily="34" charset="-128"/>
                <a:ea typeface="Yu Gothic UI" panose="020B0500000000000000" pitchFamily="34" charset="-128"/>
              </a:rPr>
              <a:t>Colour the third number.</a:t>
            </a:r>
          </a:p>
        </p:txBody>
      </p:sp>
      <p:cxnSp>
        <p:nvCxnSpPr>
          <p:cNvPr id="22" name="Straight Arrow Connector 21">
            <a:extLst>
              <a:ext uri="{FF2B5EF4-FFF2-40B4-BE49-F238E27FC236}">
                <a16:creationId xmlns:a16="http://schemas.microsoft.com/office/drawing/2014/main" id="{9CA63BBE-C014-4664-976A-61007CA378DB}"/>
              </a:ext>
            </a:extLst>
          </p:cNvPr>
          <p:cNvCxnSpPr/>
          <p:nvPr/>
        </p:nvCxnSpPr>
        <p:spPr>
          <a:xfrm>
            <a:off x="4974743"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B52C65-83D6-4881-96DD-F16756EB6218}"/>
              </a:ext>
            </a:extLst>
          </p:cNvPr>
          <p:cNvCxnSpPr/>
          <p:nvPr/>
        </p:nvCxnSpPr>
        <p:spPr>
          <a:xfrm>
            <a:off x="6041543"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CAEDE0-C654-40F1-A0D4-320F74E44527}"/>
              </a:ext>
            </a:extLst>
          </p:cNvPr>
          <p:cNvCxnSpPr/>
          <p:nvPr/>
        </p:nvCxnSpPr>
        <p:spPr>
          <a:xfrm>
            <a:off x="7108343"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4C1B559-BF99-4A4D-9A7F-8E23379AB01B}"/>
              </a:ext>
            </a:extLst>
          </p:cNvPr>
          <p:cNvCxnSpPr/>
          <p:nvPr/>
        </p:nvCxnSpPr>
        <p:spPr>
          <a:xfrm>
            <a:off x="6866357"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350B1B-9A32-4188-A06E-F5977D033303}"/>
              </a:ext>
            </a:extLst>
          </p:cNvPr>
          <p:cNvCxnSpPr/>
          <p:nvPr/>
        </p:nvCxnSpPr>
        <p:spPr>
          <a:xfrm>
            <a:off x="7922564"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C567D8-75F9-4C5A-99C0-BC0B3FB44997}"/>
              </a:ext>
            </a:extLst>
          </p:cNvPr>
          <p:cNvCxnSpPr/>
          <p:nvPr/>
        </p:nvCxnSpPr>
        <p:spPr>
          <a:xfrm>
            <a:off x="9008073"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D572057-118B-429A-AA6B-8F3552152B69}"/>
              </a:ext>
            </a:extLst>
          </p:cNvPr>
          <p:cNvSpPr/>
          <p:nvPr/>
        </p:nvSpPr>
        <p:spPr>
          <a:xfrm>
            <a:off x="438981" y="4425213"/>
            <a:ext cx="576000" cy="57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4739214-4682-48BC-ADB6-D62D82CE7979}"/>
              </a:ext>
            </a:extLst>
          </p:cNvPr>
          <p:cNvSpPr txBox="1"/>
          <p:nvPr/>
        </p:nvSpPr>
        <p:spPr>
          <a:xfrm>
            <a:off x="2632752" y="4483059"/>
            <a:ext cx="429043" cy="461665"/>
          </a:xfrm>
          <a:prstGeom prst="rect">
            <a:avLst/>
          </a:prstGeom>
          <a:solidFill>
            <a:srgbClr val="FFB9B9"/>
          </a:solid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Tree>
    <p:extLst>
      <p:ext uri="{BB962C8B-B14F-4D97-AF65-F5344CB8AC3E}">
        <p14:creationId xmlns:p14="http://schemas.microsoft.com/office/powerpoint/2010/main" val="14796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7"/>
            <a:ext cx="12191999" cy="6998429"/>
          </a:xfrm>
          <a:prstGeom prst="rect">
            <a:avLst/>
          </a:prstGeom>
        </p:spPr>
      </p:pic>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nvGraphicFramePr>
        <p:xfrm>
          <a:off x="718428" y="3920254"/>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sp>
        <p:nvSpPr>
          <p:cNvPr id="8" name="TextBox 7">
            <a:extLst>
              <a:ext uri="{FF2B5EF4-FFF2-40B4-BE49-F238E27FC236}">
                <a16:creationId xmlns:a16="http://schemas.microsoft.com/office/drawing/2014/main" id="{952E3765-4F4E-40FB-97F9-A247420B06F9}"/>
              </a:ext>
            </a:extLst>
          </p:cNvPr>
          <p:cNvSpPr txBox="1"/>
          <p:nvPr/>
        </p:nvSpPr>
        <p:spPr>
          <a:xfrm>
            <a:off x="508118"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9" name="TextBox 8">
            <a:extLst>
              <a:ext uri="{FF2B5EF4-FFF2-40B4-BE49-F238E27FC236}">
                <a16:creationId xmlns:a16="http://schemas.microsoft.com/office/drawing/2014/main" id="{75576913-3C45-4899-9C53-F343732BA119}"/>
              </a:ext>
            </a:extLst>
          </p:cNvPr>
          <p:cNvSpPr txBox="1"/>
          <p:nvPr/>
        </p:nvSpPr>
        <p:spPr>
          <a:xfrm>
            <a:off x="1558189"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10" name="TextBox 9">
            <a:extLst>
              <a:ext uri="{FF2B5EF4-FFF2-40B4-BE49-F238E27FC236}">
                <a16:creationId xmlns:a16="http://schemas.microsoft.com/office/drawing/2014/main" id="{9E60322E-2980-4028-BB4A-C0B465756CAD}"/>
              </a:ext>
            </a:extLst>
          </p:cNvPr>
          <p:cNvSpPr txBox="1"/>
          <p:nvPr/>
        </p:nvSpPr>
        <p:spPr>
          <a:xfrm>
            <a:off x="263653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11" name="TextBox 10">
            <a:extLst>
              <a:ext uri="{FF2B5EF4-FFF2-40B4-BE49-F238E27FC236}">
                <a16:creationId xmlns:a16="http://schemas.microsoft.com/office/drawing/2014/main" id="{843F27DA-BC08-4DF5-BE3B-599CBC928191}"/>
              </a:ext>
            </a:extLst>
          </p:cNvPr>
          <p:cNvSpPr txBox="1"/>
          <p:nvPr/>
        </p:nvSpPr>
        <p:spPr>
          <a:xfrm>
            <a:off x="3704515"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12" name="TextBox 11">
            <a:extLst>
              <a:ext uri="{FF2B5EF4-FFF2-40B4-BE49-F238E27FC236}">
                <a16:creationId xmlns:a16="http://schemas.microsoft.com/office/drawing/2014/main" id="{F9285475-8E3B-47BB-8975-0B9A50DB91B8}"/>
              </a:ext>
            </a:extLst>
          </p:cNvPr>
          <p:cNvSpPr txBox="1"/>
          <p:nvPr/>
        </p:nvSpPr>
        <p:spPr>
          <a:xfrm>
            <a:off x="4764942"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13" name="TextBox 12">
            <a:extLst>
              <a:ext uri="{FF2B5EF4-FFF2-40B4-BE49-F238E27FC236}">
                <a16:creationId xmlns:a16="http://schemas.microsoft.com/office/drawing/2014/main" id="{34E14DDF-035B-4CD0-95CB-2A141D6D13F3}"/>
              </a:ext>
            </a:extLst>
          </p:cNvPr>
          <p:cNvSpPr txBox="1"/>
          <p:nvPr/>
        </p:nvSpPr>
        <p:spPr>
          <a:xfrm>
            <a:off x="584426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14" name="TextBox 13">
            <a:extLst>
              <a:ext uri="{FF2B5EF4-FFF2-40B4-BE49-F238E27FC236}">
                <a16:creationId xmlns:a16="http://schemas.microsoft.com/office/drawing/2014/main" id="{40229AF5-7B8E-4DCC-89DC-5D133810D9F4}"/>
              </a:ext>
            </a:extLst>
          </p:cNvPr>
          <p:cNvSpPr txBox="1"/>
          <p:nvPr/>
        </p:nvSpPr>
        <p:spPr>
          <a:xfrm>
            <a:off x="690469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15" name="TextBox 14">
            <a:extLst>
              <a:ext uri="{FF2B5EF4-FFF2-40B4-BE49-F238E27FC236}">
                <a16:creationId xmlns:a16="http://schemas.microsoft.com/office/drawing/2014/main" id="{8A395822-1DE4-4015-B945-0DC2512B3F6C}"/>
              </a:ext>
            </a:extLst>
          </p:cNvPr>
          <p:cNvSpPr txBox="1"/>
          <p:nvPr/>
        </p:nvSpPr>
        <p:spPr>
          <a:xfrm>
            <a:off x="797645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17" name="TextBox 16">
            <a:extLst>
              <a:ext uri="{FF2B5EF4-FFF2-40B4-BE49-F238E27FC236}">
                <a16:creationId xmlns:a16="http://schemas.microsoft.com/office/drawing/2014/main" id="{64B0DA19-2B86-48C3-8B2C-A80862D65602}"/>
              </a:ext>
            </a:extLst>
          </p:cNvPr>
          <p:cNvSpPr txBox="1"/>
          <p:nvPr/>
        </p:nvSpPr>
        <p:spPr>
          <a:xfrm>
            <a:off x="9048213"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18" name="TextBox 17">
            <a:extLst>
              <a:ext uri="{FF2B5EF4-FFF2-40B4-BE49-F238E27FC236}">
                <a16:creationId xmlns:a16="http://schemas.microsoft.com/office/drawing/2014/main" id="{1AB4433C-4179-4A9F-BD7D-AD10D5656029}"/>
              </a:ext>
            </a:extLst>
          </p:cNvPr>
          <p:cNvSpPr txBox="1"/>
          <p:nvPr/>
        </p:nvSpPr>
        <p:spPr>
          <a:xfrm>
            <a:off x="10104861"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20" name="TextBox 19">
            <a:extLst>
              <a:ext uri="{FF2B5EF4-FFF2-40B4-BE49-F238E27FC236}">
                <a16:creationId xmlns:a16="http://schemas.microsoft.com/office/drawing/2014/main" id="{1E3A3FBF-7F21-46D6-8A45-7F7275028F44}"/>
              </a:ext>
            </a:extLst>
          </p:cNvPr>
          <p:cNvSpPr txBox="1"/>
          <p:nvPr/>
        </p:nvSpPr>
        <p:spPr>
          <a:xfrm>
            <a:off x="11007496" y="4490212"/>
            <a:ext cx="61107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
        <p:nvSpPr>
          <p:cNvPr id="21" name="TextBox 20">
            <a:extLst>
              <a:ext uri="{FF2B5EF4-FFF2-40B4-BE49-F238E27FC236}">
                <a16:creationId xmlns:a16="http://schemas.microsoft.com/office/drawing/2014/main" id="{C72A64BE-A9AF-4997-85C7-87948C7B05B1}"/>
              </a:ext>
            </a:extLst>
          </p:cNvPr>
          <p:cNvSpPr txBox="1"/>
          <p:nvPr/>
        </p:nvSpPr>
        <p:spPr>
          <a:xfrm>
            <a:off x="297878" y="386390"/>
            <a:ext cx="8896987" cy="1815882"/>
          </a:xfrm>
          <a:prstGeom prst="rect">
            <a:avLst/>
          </a:prstGeom>
          <a:noFill/>
        </p:spPr>
        <p:txBody>
          <a:bodyPr wrap="none" rtlCol="0">
            <a:spAutoFit/>
          </a:bodyPr>
          <a:lstStyle/>
          <a:p>
            <a:r>
              <a:rPr lang="en-GB" sz="2800" b="1" dirty="0">
                <a:latin typeface="Yu Gothic UI" panose="020B0500000000000000" pitchFamily="34" charset="-128"/>
                <a:ea typeface="Yu Gothic UI" panose="020B0500000000000000" pitchFamily="34" charset="-128"/>
              </a:rPr>
              <a:t>Put a circle around the second number.</a:t>
            </a:r>
          </a:p>
          <a:p>
            <a:r>
              <a:rPr lang="en-GB" sz="2800" b="1" dirty="0">
                <a:latin typeface="Yu Gothic UI" panose="020B0500000000000000" pitchFamily="34" charset="-128"/>
                <a:ea typeface="Yu Gothic UI" panose="020B0500000000000000" pitchFamily="34" charset="-128"/>
              </a:rPr>
              <a:t>Put an arrow pointing to a number between 6 and 10.</a:t>
            </a:r>
          </a:p>
          <a:p>
            <a:r>
              <a:rPr lang="en-GB" sz="2800" b="1" dirty="0">
                <a:latin typeface="Yu Gothic UI" panose="020B0500000000000000" pitchFamily="34" charset="-128"/>
                <a:ea typeface="Yu Gothic UI" panose="020B0500000000000000" pitchFamily="34" charset="-128"/>
              </a:rPr>
              <a:t>Underline a number between 2 and 6.</a:t>
            </a:r>
          </a:p>
          <a:p>
            <a:r>
              <a:rPr lang="en-GB" sz="2800" b="1" dirty="0">
                <a:latin typeface="Yu Gothic UI" panose="020B0500000000000000" pitchFamily="34" charset="-128"/>
                <a:ea typeface="Yu Gothic UI" panose="020B0500000000000000" pitchFamily="34" charset="-128"/>
              </a:rPr>
              <a:t>Colour the greatest number.</a:t>
            </a:r>
          </a:p>
        </p:txBody>
      </p:sp>
      <p:cxnSp>
        <p:nvCxnSpPr>
          <p:cNvPr id="23" name="Straight Arrow Connector 22">
            <a:extLst>
              <a:ext uri="{FF2B5EF4-FFF2-40B4-BE49-F238E27FC236}">
                <a16:creationId xmlns:a16="http://schemas.microsoft.com/office/drawing/2014/main" id="{E4B52C65-83D6-4881-96DD-F16756EB6218}"/>
              </a:ext>
            </a:extLst>
          </p:cNvPr>
          <p:cNvCxnSpPr/>
          <p:nvPr/>
        </p:nvCxnSpPr>
        <p:spPr>
          <a:xfrm>
            <a:off x="9241942"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CAEDE0-C654-40F1-A0D4-320F74E44527}"/>
              </a:ext>
            </a:extLst>
          </p:cNvPr>
          <p:cNvCxnSpPr/>
          <p:nvPr/>
        </p:nvCxnSpPr>
        <p:spPr>
          <a:xfrm>
            <a:off x="10308742"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4C1B559-BF99-4A4D-9A7F-8E23379AB01B}"/>
              </a:ext>
            </a:extLst>
          </p:cNvPr>
          <p:cNvCxnSpPr/>
          <p:nvPr/>
        </p:nvCxnSpPr>
        <p:spPr>
          <a:xfrm>
            <a:off x="3662326"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350B1B-9A32-4188-A06E-F5977D033303}"/>
              </a:ext>
            </a:extLst>
          </p:cNvPr>
          <p:cNvCxnSpPr/>
          <p:nvPr/>
        </p:nvCxnSpPr>
        <p:spPr>
          <a:xfrm>
            <a:off x="4718533"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C567D8-75F9-4C5A-99C0-BC0B3FB44997}"/>
              </a:ext>
            </a:extLst>
          </p:cNvPr>
          <p:cNvCxnSpPr/>
          <p:nvPr/>
        </p:nvCxnSpPr>
        <p:spPr>
          <a:xfrm>
            <a:off x="5789254"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D572057-118B-429A-AA6B-8F3552152B69}"/>
              </a:ext>
            </a:extLst>
          </p:cNvPr>
          <p:cNvSpPr/>
          <p:nvPr/>
        </p:nvSpPr>
        <p:spPr>
          <a:xfrm>
            <a:off x="1484710" y="4426219"/>
            <a:ext cx="576000" cy="57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Arrow Connector 26">
            <a:extLst>
              <a:ext uri="{FF2B5EF4-FFF2-40B4-BE49-F238E27FC236}">
                <a16:creationId xmlns:a16="http://schemas.microsoft.com/office/drawing/2014/main" id="{E4FC3659-6DD5-45D7-9036-9B19B4A74CC9}"/>
              </a:ext>
            </a:extLst>
          </p:cNvPr>
          <p:cNvCxnSpPr/>
          <p:nvPr/>
        </p:nvCxnSpPr>
        <p:spPr>
          <a:xfrm>
            <a:off x="8175142"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3CD017C-569C-4D45-A0B7-63CBA92C8E0D}"/>
              </a:ext>
            </a:extLst>
          </p:cNvPr>
          <p:cNvSpPr txBox="1"/>
          <p:nvPr/>
        </p:nvSpPr>
        <p:spPr>
          <a:xfrm>
            <a:off x="11064646" y="4490212"/>
            <a:ext cx="611073" cy="461665"/>
          </a:xfrm>
          <a:prstGeom prst="rect">
            <a:avLst/>
          </a:prstGeom>
          <a:solidFill>
            <a:srgbClr val="FFB9B9"/>
          </a:solid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Tree>
    <p:extLst>
      <p:ext uri="{BB962C8B-B14F-4D97-AF65-F5344CB8AC3E}">
        <p14:creationId xmlns:p14="http://schemas.microsoft.com/office/powerpoint/2010/main" val="9047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519CDD-9A5A-46D8-A65D-D12D504CB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7"/>
            <a:ext cx="12191999" cy="6998429"/>
          </a:xfrm>
          <a:prstGeom prst="rect">
            <a:avLst/>
          </a:prstGeom>
        </p:spPr>
      </p:pic>
      <p:sp>
        <p:nvSpPr>
          <p:cNvPr id="33" name="Teardrop 32">
            <a:extLst>
              <a:ext uri="{FF2B5EF4-FFF2-40B4-BE49-F238E27FC236}">
                <a16:creationId xmlns:a16="http://schemas.microsoft.com/office/drawing/2014/main" id="{9E16E7F9-7FC2-435B-818B-2C26606CFAC5}"/>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graphicFrame>
        <p:nvGraphicFramePr>
          <p:cNvPr id="6" name="Table 5">
            <a:extLst>
              <a:ext uri="{FF2B5EF4-FFF2-40B4-BE49-F238E27FC236}">
                <a16:creationId xmlns:a16="http://schemas.microsoft.com/office/drawing/2014/main" id="{05D3E4D2-3054-45AE-B27E-2FC33F396CDA}"/>
              </a:ext>
            </a:extLst>
          </p:cNvPr>
          <p:cNvGraphicFramePr>
            <a:graphicFrameLocks noGrp="1"/>
          </p:cNvGraphicFramePr>
          <p:nvPr/>
        </p:nvGraphicFramePr>
        <p:xfrm>
          <a:off x="718428" y="3920254"/>
          <a:ext cx="10668474" cy="390388"/>
        </p:xfrm>
        <a:graphic>
          <a:graphicData uri="http://schemas.openxmlformats.org/drawingml/2006/table">
            <a:tbl>
              <a:tblPr firstRow="1" bandRow="1">
                <a:tableStyleId>{5C22544A-7EE6-4342-B048-85BDC9FD1C3A}</a:tableStyleId>
              </a:tblPr>
              <a:tblGrid>
                <a:gridCol w="1066848">
                  <a:extLst>
                    <a:ext uri="{9D8B030D-6E8A-4147-A177-3AD203B41FA5}">
                      <a16:colId xmlns:a16="http://schemas.microsoft.com/office/drawing/2014/main" val="2816200482"/>
                    </a:ext>
                  </a:extLst>
                </a:gridCol>
                <a:gridCol w="1066846">
                  <a:extLst>
                    <a:ext uri="{9D8B030D-6E8A-4147-A177-3AD203B41FA5}">
                      <a16:colId xmlns:a16="http://schemas.microsoft.com/office/drawing/2014/main" val="901216877"/>
                    </a:ext>
                  </a:extLst>
                </a:gridCol>
                <a:gridCol w="1066848">
                  <a:extLst>
                    <a:ext uri="{9D8B030D-6E8A-4147-A177-3AD203B41FA5}">
                      <a16:colId xmlns:a16="http://schemas.microsoft.com/office/drawing/2014/main" val="2501505991"/>
                    </a:ext>
                  </a:extLst>
                </a:gridCol>
                <a:gridCol w="1066848">
                  <a:extLst>
                    <a:ext uri="{9D8B030D-6E8A-4147-A177-3AD203B41FA5}">
                      <a16:colId xmlns:a16="http://schemas.microsoft.com/office/drawing/2014/main" val="1980139069"/>
                    </a:ext>
                  </a:extLst>
                </a:gridCol>
                <a:gridCol w="1066846">
                  <a:extLst>
                    <a:ext uri="{9D8B030D-6E8A-4147-A177-3AD203B41FA5}">
                      <a16:colId xmlns:a16="http://schemas.microsoft.com/office/drawing/2014/main" val="1016144511"/>
                    </a:ext>
                  </a:extLst>
                </a:gridCol>
                <a:gridCol w="1066848">
                  <a:extLst>
                    <a:ext uri="{9D8B030D-6E8A-4147-A177-3AD203B41FA5}">
                      <a16:colId xmlns:a16="http://schemas.microsoft.com/office/drawing/2014/main" val="1414882487"/>
                    </a:ext>
                  </a:extLst>
                </a:gridCol>
                <a:gridCol w="1066848">
                  <a:extLst>
                    <a:ext uri="{9D8B030D-6E8A-4147-A177-3AD203B41FA5}">
                      <a16:colId xmlns:a16="http://schemas.microsoft.com/office/drawing/2014/main" val="168742039"/>
                    </a:ext>
                  </a:extLst>
                </a:gridCol>
                <a:gridCol w="1066846">
                  <a:extLst>
                    <a:ext uri="{9D8B030D-6E8A-4147-A177-3AD203B41FA5}">
                      <a16:colId xmlns:a16="http://schemas.microsoft.com/office/drawing/2014/main" val="338611614"/>
                    </a:ext>
                  </a:extLst>
                </a:gridCol>
                <a:gridCol w="1066848">
                  <a:extLst>
                    <a:ext uri="{9D8B030D-6E8A-4147-A177-3AD203B41FA5}">
                      <a16:colId xmlns:a16="http://schemas.microsoft.com/office/drawing/2014/main" val="53513298"/>
                    </a:ext>
                  </a:extLst>
                </a:gridCol>
                <a:gridCol w="1066848">
                  <a:extLst>
                    <a:ext uri="{9D8B030D-6E8A-4147-A177-3AD203B41FA5}">
                      <a16:colId xmlns:a16="http://schemas.microsoft.com/office/drawing/2014/main" val="882289975"/>
                    </a:ext>
                  </a:extLst>
                </a:gridCol>
              </a:tblGrid>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68474"/>
                  </a:ext>
                </a:extLst>
              </a:tr>
              <a:tr h="195194">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58772876"/>
                  </a:ext>
                </a:extLst>
              </a:tr>
            </a:tbl>
          </a:graphicData>
        </a:graphic>
      </p:graphicFrame>
      <p:sp>
        <p:nvSpPr>
          <p:cNvPr id="8" name="TextBox 7">
            <a:extLst>
              <a:ext uri="{FF2B5EF4-FFF2-40B4-BE49-F238E27FC236}">
                <a16:creationId xmlns:a16="http://schemas.microsoft.com/office/drawing/2014/main" id="{952E3765-4F4E-40FB-97F9-A247420B06F9}"/>
              </a:ext>
            </a:extLst>
          </p:cNvPr>
          <p:cNvSpPr txBox="1"/>
          <p:nvPr/>
        </p:nvSpPr>
        <p:spPr>
          <a:xfrm>
            <a:off x="508118"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
        <p:nvSpPr>
          <p:cNvPr id="9" name="TextBox 8">
            <a:extLst>
              <a:ext uri="{FF2B5EF4-FFF2-40B4-BE49-F238E27FC236}">
                <a16:creationId xmlns:a16="http://schemas.microsoft.com/office/drawing/2014/main" id="{75576913-3C45-4899-9C53-F343732BA119}"/>
              </a:ext>
            </a:extLst>
          </p:cNvPr>
          <p:cNvSpPr txBox="1"/>
          <p:nvPr/>
        </p:nvSpPr>
        <p:spPr>
          <a:xfrm>
            <a:off x="1558189"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a:t>
            </a:r>
          </a:p>
        </p:txBody>
      </p:sp>
      <p:sp>
        <p:nvSpPr>
          <p:cNvPr id="10" name="TextBox 9">
            <a:extLst>
              <a:ext uri="{FF2B5EF4-FFF2-40B4-BE49-F238E27FC236}">
                <a16:creationId xmlns:a16="http://schemas.microsoft.com/office/drawing/2014/main" id="{9E60322E-2980-4028-BB4A-C0B465756CAD}"/>
              </a:ext>
            </a:extLst>
          </p:cNvPr>
          <p:cNvSpPr txBox="1"/>
          <p:nvPr/>
        </p:nvSpPr>
        <p:spPr>
          <a:xfrm>
            <a:off x="263653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2</a:t>
            </a:r>
          </a:p>
        </p:txBody>
      </p:sp>
      <p:sp>
        <p:nvSpPr>
          <p:cNvPr id="11" name="TextBox 10">
            <a:extLst>
              <a:ext uri="{FF2B5EF4-FFF2-40B4-BE49-F238E27FC236}">
                <a16:creationId xmlns:a16="http://schemas.microsoft.com/office/drawing/2014/main" id="{843F27DA-BC08-4DF5-BE3B-599CBC928191}"/>
              </a:ext>
            </a:extLst>
          </p:cNvPr>
          <p:cNvSpPr txBox="1"/>
          <p:nvPr/>
        </p:nvSpPr>
        <p:spPr>
          <a:xfrm>
            <a:off x="3704515"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3</a:t>
            </a:r>
          </a:p>
        </p:txBody>
      </p:sp>
      <p:sp>
        <p:nvSpPr>
          <p:cNvPr id="12" name="TextBox 11">
            <a:extLst>
              <a:ext uri="{FF2B5EF4-FFF2-40B4-BE49-F238E27FC236}">
                <a16:creationId xmlns:a16="http://schemas.microsoft.com/office/drawing/2014/main" id="{F9285475-8E3B-47BB-8975-0B9A50DB91B8}"/>
              </a:ext>
            </a:extLst>
          </p:cNvPr>
          <p:cNvSpPr txBox="1"/>
          <p:nvPr/>
        </p:nvSpPr>
        <p:spPr>
          <a:xfrm>
            <a:off x="4764942"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4</a:t>
            </a:r>
          </a:p>
        </p:txBody>
      </p:sp>
      <p:sp>
        <p:nvSpPr>
          <p:cNvPr id="13" name="TextBox 12">
            <a:extLst>
              <a:ext uri="{FF2B5EF4-FFF2-40B4-BE49-F238E27FC236}">
                <a16:creationId xmlns:a16="http://schemas.microsoft.com/office/drawing/2014/main" id="{34E14DDF-035B-4CD0-95CB-2A141D6D13F3}"/>
              </a:ext>
            </a:extLst>
          </p:cNvPr>
          <p:cNvSpPr txBox="1"/>
          <p:nvPr/>
        </p:nvSpPr>
        <p:spPr>
          <a:xfrm>
            <a:off x="584426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5</a:t>
            </a:r>
          </a:p>
        </p:txBody>
      </p:sp>
      <p:sp>
        <p:nvSpPr>
          <p:cNvPr id="14" name="TextBox 13">
            <a:extLst>
              <a:ext uri="{FF2B5EF4-FFF2-40B4-BE49-F238E27FC236}">
                <a16:creationId xmlns:a16="http://schemas.microsoft.com/office/drawing/2014/main" id="{40229AF5-7B8E-4DCC-89DC-5D133810D9F4}"/>
              </a:ext>
            </a:extLst>
          </p:cNvPr>
          <p:cNvSpPr txBox="1"/>
          <p:nvPr/>
        </p:nvSpPr>
        <p:spPr>
          <a:xfrm>
            <a:off x="690469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6</a:t>
            </a:r>
          </a:p>
        </p:txBody>
      </p:sp>
      <p:sp>
        <p:nvSpPr>
          <p:cNvPr id="15" name="TextBox 14">
            <a:extLst>
              <a:ext uri="{FF2B5EF4-FFF2-40B4-BE49-F238E27FC236}">
                <a16:creationId xmlns:a16="http://schemas.microsoft.com/office/drawing/2014/main" id="{8A395822-1DE4-4015-B945-0DC2512B3F6C}"/>
              </a:ext>
            </a:extLst>
          </p:cNvPr>
          <p:cNvSpPr txBox="1"/>
          <p:nvPr/>
        </p:nvSpPr>
        <p:spPr>
          <a:xfrm>
            <a:off x="7976450"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7</a:t>
            </a:r>
          </a:p>
        </p:txBody>
      </p:sp>
      <p:sp>
        <p:nvSpPr>
          <p:cNvPr id="17" name="TextBox 16">
            <a:extLst>
              <a:ext uri="{FF2B5EF4-FFF2-40B4-BE49-F238E27FC236}">
                <a16:creationId xmlns:a16="http://schemas.microsoft.com/office/drawing/2014/main" id="{64B0DA19-2B86-48C3-8B2C-A80862D65602}"/>
              </a:ext>
            </a:extLst>
          </p:cNvPr>
          <p:cNvSpPr txBox="1"/>
          <p:nvPr/>
        </p:nvSpPr>
        <p:spPr>
          <a:xfrm>
            <a:off x="9048213"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8</a:t>
            </a:r>
          </a:p>
        </p:txBody>
      </p:sp>
      <p:sp>
        <p:nvSpPr>
          <p:cNvPr id="18" name="TextBox 17">
            <a:extLst>
              <a:ext uri="{FF2B5EF4-FFF2-40B4-BE49-F238E27FC236}">
                <a16:creationId xmlns:a16="http://schemas.microsoft.com/office/drawing/2014/main" id="{1AB4433C-4179-4A9F-BD7D-AD10D5656029}"/>
              </a:ext>
            </a:extLst>
          </p:cNvPr>
          <p:cNvSpPr txBox="1"/>
          <p:nvPr/>
        </p:nvSpPr>
        <p:spPr>
          <a:xfrm>
            <a:off x="10104861" y="4490212"/>
            <a:ext cx="42904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9</a:t>
            </a:r>
          </a:p>
        </p:txBody>
      </p:sp>
      <p:sp>
        <p:nvSpPr>
          <p:cNvPr id="20" name="TextBox 19">
            <a:extLst>
              <a:ext uri="{FF2B5EF4-FFF2-40B4-BE49-F238E27FC236}">
                <a16:creationId xmlns:a16="http://schemas.microsoft.com/office/drawing/2014/main" id="{1E3A3FBF-7F21-46D6-8A45-7F7275028F44}"/>
              </a:ext>
            </a:extLst>
          </p:cNvPr>
          <p:cNvSpPr txBox="1"/>
          <p:nvPr/>
        </p:nvSpPr>
        <p:spPr>
          <a:xfrm>
            <a:off x="11064646" y="4490212"/>
            <a:ext cx="611073" cy="461665"/>
          </a:xfrm>
          <a:prstGeom prst="rect">
            <a:avLst/>
          </a:prstGeom>
          <a:no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10</a:t>
            </a:r>
          </a:p>
        </p:txBody>
      </p:sp>
      <p:sp>
        <p:nvSpPr>
          <p:cNvPr id="21" name="TextBox 20">
            <a:extLst>
              <a:ext uri="{FF2B5EF4-FFF2-40B4-BE49-F238E27FC236}">
                <a16:creationId xmlns:a16="http://schemas.microsoft.com/office/drawing/2014/main" id="{C72A64BE-A9AF-4997-85C7-87948C7B05B1}"/>
              </a:ext>
            </a:extLst>
          </p:cNvPr>
          <p:cNvSpPr txBox="1"/>
          <p:nvPr/>
        </p:nvSpPr>
        <p:spPr>
          <a:xfrm>
            <a:off x="297878" y="386390"/>
            <a:ext cx="8896987" cy="1815882"/>
          </a:xfrm>
          <a:prstGeom prst="rect">
            <a:avLst/>
          </a:prstGeom>
          <a:noFill/>
        </p:spPr>
        <p:txBody>
          <a:bodyPr wrap="none" rtlCol="0">
            <a:spAutoFit/>
          </a:bodyPr>
          <a:lstStyle/>
          <a:p>
            <a:r>
              <a:rPr lang="en-GB" sz="2800" b="1" dirty="0">
                <a:latin typeface="Yu Gothic UI" panose="020B0500000000000000" pitchFamily="34" charset="-128"/>
                <a:ea typeface="Yu Gothic UI" panose="020B0500000000000000" pitchFamily="34" charset="-128"/>
              </a:rPr>
              <a:t>Put a circle around the 6th number.</a:t>
            </a:r>
          </a:p>
          <a:p>
            <a:r>
              <a:rPr lang="en-GB" sz="2800" b="1" dirty="0">
                <a:latin typeface="Yu Gothic UI" panose="020B0500000000000000" pitchFamily="34" charset="-128"/>
                <a:ea typeface="Yu Gothic UI" panose="020B0500000000000000" pitchFamily="34" charset="-128"/>
              </a:rPr>
              <a:t>Put an arrow pointing to a number between 4 and 8.</a:t>
            </a:r>
          </a:p>
          <a:p>
            <a:r>
              <a:rPr lang="en-GB" sz="2800" b="1" dirty="0">
                <a:latin typeface="Yu Gothic UI" panose="020B0500000000000000" pitchFamily="34" charset="-128"/>
                <a:ea typeface="Yu Gothic UI" panose="020B0500000000000000" pitchFamily="34" charset="-128"/>
              </a:rPr>
              <a:t>Underline a number between 1 and 5.</a:t>
            </a:r>
          </a:p>
          <a:p>
            <a:r>
              <a:rPr lang="en-GB" sz="2800" b="1" dirty="0">
                <a:latin typeface="Yu Gothic UI" panose="020B0500000000000000" pitchFamily="34" charset="-128"/>
                <a:ea typeface="Yu Gothic UI" panose="020B0500000000000000" pitchFamily="34" charset="-128"/>
              </a:rPr>
              <a:t>Colour a number less than 1.</a:t>
            </a:r>
          </a:p>
        </p:txBody>
      </p:sp>
      <p:cxnSp>
        <p:nvCxnSpPr>
          <p:cNvPr id="23" name="Straight Arrow Connector 22">
            <a:extLst>
              <a:ext uri="{FF2B5EF4-FFF2-40B4-BE49-F238E27FC236}">
                <a16:creationId xmlns:a16="http://schemas.microsoft.com/office/drawing/2014/main" id="{E4B52C65-83D6-4881-96DD-F16756EB6218}"/>
              </a:ext>
            </a:extLst>
          </p:cNvPr>
          <p:cNvCxnSpPr/>
          <p:nvPr/>
        </p:nvCxnSpPr>
        <p:spPr>
          <a:xfrm>
            <a:off x="6052437"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CAEDE0-C654-40F1-A0D4-320F74E44527}"/>
              </a:ext>
            </a:extLst>
          </p:cNvPr>
          <p:cNvCxnSpPr/>
          <p:nvPr/>
        </p:nvCxnSpPr>
        <p:spPr>
          <a:xfrm>
            <a:off x="7119237"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4C1B559-BF99-4A4D-9A7F-8E23379AB01B}"/>
              </a:ext>
            </a:extLst>
          </p:cNvPr>
          <p:cNvCxnSpPr/>
          <p:nvPr/>
        </p:nvCxnSpPr>
        <p:spPr>
          <a:xfrm>
            <a:off x="2566495"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350B1B-9A32-4188-A06E-F5977D033303}"/>
              </a:ext>
            </a:extLst>
          </p:cNvPr>
          <p:cNvCxnSpPr/>
          <p:nvPr/>
        </p:nvCxnSpPr>
        <p:spPr>
          <a:xfrm>
            <a:off x="3637216"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C567D8-75F9-4C5A-99C0-BC0B3FB44997}"/>
              </a:ext>
            </a:extLst>
          </p:cNvPr>
          <p:cNvCxnSpPr/>
          <p:nvPr/>
        </p:nvCxnSpPr>
        <p:spPr>
          <a:xfrm>
            <a:off x="4736965" y="4989414"/>
            <a:ext cx="512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D572057-118B-429A-AA6B-8F3552152B69}"/>
              </a:ext>
            </a:extLst>
          </p:cNvPr>
          <p:cNvSpPr/>
          <p:nvPr/>
        </p:nvSpPr>
        <p:spPr>
          <a:xfrm>
            <a:off x="5764665" y="4433044"/>
            <a:ext cx="576000" cy="57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5F33000B-6B38-4C32-AD47-8709F6724341}"/>
              </a:ext>
            </a:extLst>
          </p:cNvPr>
          <p:cNvCxnSpPr/>
          <p:nvPr/>
        </p:nvCxnSpPr>
        <p:spPr>
          <a:xfrm>
            <a:off x="8181834" y="2977244"/>
            <a:ext cx="0" cy="838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A75D15A-6D2F-41DA-8C63-9D3786DC1AD4}"/>
              </a:ext>
            </a:extLst>
          </p:cNvPr>
          <p:cNvSpPr txBox="1"/>
          <p:nvPr/>
        </p:nvSpPr>
        <p:spPr>
          <a:xfrm>
            <a:off x="513096" y="4490211"/>
            <a:ext cx="424079" cy="461665"/>
          </a:xfrm>
          <a:prstGeom prst="rect">
            <a:avLst/>
          </a:prstGeom>
          <a:solidFill>
            <a:srgbClr val="FFB9B9"/>
          </a:solidFill>
        </p:spPr>
        <p:txBody>
          <a:bodyPr wrap="square" rtlCol="0">
            <a:spAutoFit/>
          </a:bodyPr>
          <a:lstStyle/>
          <a:p>
            <a:pPr algn="ctr"/>
            <a:r>
              <a:rPr lang="en-GB" sz="2400" b="1" dirty="0">
                <a:latin typeface="Yu Gothic UI" panose="020B0500000000000000" pitchFamily="34" charset="-128"/>
                <a:ea typeface="Yu Gothic UI" panose="020B0500000000000000" pitchFamily="34" charset="-128"/>
              </a:rPr>
              <a:t>0</a:t>
            </a:r>
          </a:p>
        </p:txBody>
      </p:sp>
    </p:spTree>
    <p:extLst>
      <p:ext uri="{BB962C8B-B14F-4D97-AF65-F5344CB8AC3E}">
        <p14:creationId xmlns:p14="http://schemas.microsoft.com/office/powerpoint/2010/main" val="33707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1140</TotalTime>
  <Words>1273</Words>
  <Application>Microsoft Office PowerPoint</Application>
  <PresentationFormat>Widescreen</PresentationFormat>
  <Paragraphs>249</Paragraphs>
  <Slides>38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Yu Gothic UI</vt:lpstr>
      <vt:lpstr>Arial</vt:lpstr>
      <vt:lpstr>Calibri</vt:lpstr>
      <vt:lpstr>Garamond</vt:lpstr>
      <vt:lpstr>Sanskrit Text</vt:lpstr>
      <vt:lpstr>Sassoon Infant Std</vt:lpstr>
      <vt:lpstr>Sassoon Primary</vt:lpstr>
      <vt:lpstr>Twinkl</vt:lpstr>
      <vt:lpstr>Twinkl Precursive</vt:lpstr>
      <vt:lpstr>Twinkl SemiBold</vt:lpstr>
      <vt:lpstr>Wingdings</vt:lpstr>
      <vt:lpstr>Organic</vt:lpstr>
      <vt:lpstr>Learning for Wednesday 21st October</vt:lpstr>
      <vt:lpstr>Early Bird Phonics</vt:lpstr>
      <vt:lpstr>Maths – Maths in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Missing numbers worksheet (find it on the blog)</vt:lpstr>
      <vt:lpstr>Phonics</vt:lpstr>
      <vt:lpstr>Revisit:  Yesterday we learned the ‘ear’ trigraph, like in ‘hear’.</vt:lpstr>
      <vt:lpstr>PowerPoint Presentation</vt:lpstr>
      <vt:lpstr>New sound of the day!</vt:lpstr>
      <vt:lpstr>PowerPoint Presentation</vt:lpstr>
      <vt:lpstr>Buried Treasure:   https://www.phonicsplay.co.uk/resources/phase/2/buried-treasure  </vt:lpstr>
      <vt:lpstr>English – RE Week Yesterday we looked at how Christians show they belong to their religion.</vt:lpstr>
      <vt:lpstr>Islam</vt:lpstr>
      <vt:lpstr>Star and Crescent</vt:lpstr>
      <vt:lpstr>PowerPoint Presentation</vt:lpstr>
      <vt:lpstr>PowerPoint Presentation</vt:lpstr>
      <vt:lpstr>PowerPoint Presentation</vt:lpstr>
      <vt:lpstr>What is the Qur’an?</vt:lpstr>
      <vt:lpstr>What is the Qur’an?</vt:lpstr>
      <vt:lpstr>PowerPoint Presentation</vt:lpstr>
      <vt:lpstr>PowerPoint Presentation</vt:lpstr>
      <vt:lpstr>Complete the first column and write how Christians show they belong to their religion.</vt:lpstr>
      <vt:lpstr>Big Idea – RE Week</vt:lpstr>
      <vt:lpstr>Christianity – Welcoming a baby</vt:lpstr>
      <vt:lpstr>Christening</vt:lpstr>
      <vt:lpstr>Godparents</vt:lpstr>
      <vt:lpstr>The Sign of the Cross</vt:lpstr>
      <vt:lpstr>The Font</vt:lpstr>
      <vt:lpstr>Prayers</vt:lpstr>
      <vt:lpstr>A Candle</vt:lpstr>
      <vt:lpstr>A Party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for Wednesday 14th October</dc:title>
  <dc:creator>Bethany Jenkins</dc:creator>
  <cp:lastModifiedBy>Bethany Jenkins</cp:lastModifiedBy>
  <cp:revision>29</cp:revision>
  <dcterms:created xsi:type="dcterms:W3CDTF">2020-10-13T15:52:08Z</dcterms:created>
  <dcterms:modified xsi:type="dcterms:W3CDTF">2020-10-20T13:08:44Z</dcterms:modified>
</cp:coreProperties>
</file>