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74" r:id="rId6"/>
    <p:sldId id="275" r:id="rId7"/>
    <p:sldId id="277" r:id="rId8"/>
    <p:sldId id="279" r:id="rId9"/>
    <p:sldId id="280" r:id="rId10"/>
    <p:sldId id="281" r:id="rId11"/>
    <p:sldId id="276" r:id="rId12"/>
    <p:sldId id="265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A3EA-A75B-4674-A62A-E2B330454BB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73090-0907-462A-8A7A-60D5D25CE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94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94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9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5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02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4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6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4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3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1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6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5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7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3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DCA81-6BF3-4404-8210-7AA0ED63725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learning-to-count/paint-the-squar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>
                <a:latin typeface="Sassoon Primary" pitchFamily="50" charset="0"/>
              </a:rPr>
              <a:t>Learning for Monday 19</a:t>
            </a:r>
            <a:r>
              <a:rPr lang="en-GB" sz="4800" baseline="30000" dirty="0" smtClean="0">
                <a:latin typeface="Sassoon Primary" pitchFamily="50" charset="0"/>
              </a:rPr>
              <a:t>th</a:t>
            </a:r>
            <a:r>
              <a:rPr lang="en-GB" sz="4800" dirty="0" smtClean="0">
                <a:latin typeface="Sassoon Primary" pitchFamily="50" charset="0"/>
              </a:rPr>
              <a:t> October</a:t>
            </a:r>
            <a:endParaRPr lang="en-GB" sz="4800" dirty="0">
              <a:latin typeface="Sassoon Primary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Sassoon Primary" pitchFamily="50" charset="0"/>
              </a:rPr>
              <a:t>Year One</a:t>
            </a:r>
            <a:endParaRPr lang="en-GB" sz="24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0E9CC-4732-4FD8-8A8F-F4C050D2C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093619-8CBE-4618-AF72-AAD985E41B1D}"/>
              </a:ext>
            </a:extLst>
          </p:cNvPr>
          <p:cNvSpPr/>
          <p:nvPr/>
        </p:nvSpPr>
        <p:spPr>
          <a:xfrm>
            <a:off x="321592" y="349184"/>
            <a:ext cx="11033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groups have been ordered smallest to greatest. 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doughnuts could go in the missing box?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88843" y="5190311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you find?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73C108-2259-4201-B2B0-F48340B5FD41}"/>
              </a:ext>
            </a:extLst>
          </p:cNvPr>
          <p:cNvSpPr txBox="1"/>
          <p:nvPr/>
        </p:nvSpPr>
        <p:spPr>
          <a:xfrm>
            <a:off x="3029239" y="5821282"/>
            <a:ext cx="561862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 doughnuts or 8 doughnuts.</a:t>
            </a:r>
          </a:p>
        </p:txBody>
      </p:sp>
    </p:spTree>
    <p:extLst>
      <p:ext uri="{BB962C8B-B14F-4D97-AF65-F5344CB8AC3E}">
        <p14:creationId xmlns:p14="http://schemas.microsoft.com/office/powerpoint/2010/main" val="12448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78967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assoon Primary" pitchFamily="50" charset="0"/>
              </a:rPr>
              <a:t>See worksheet – Cut out the pictures and then order them from smallest to largest.</a:t>
            </a:r>
            <a:endParaRPr lang="en-GB" sz="3200" dirty="0">
              <a:latin typeface="Sassoon Primary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478"/>
          <a:stretch/>
        </p:blipFill>
        <p:spPr>
          <a:xfrm>
            <a:off x="6225988" y="3347573"/>
            <a:ext cx="2899242" cy="136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144"/>
          <a:stretch/>
        </p:blipFill>
        <p:spPr>
          <a:xfrm>
            <a:off x="2501153" y="3347573"/>
            <a:ext cx="3035889" cy="1362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2683" y="5153681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assoon Primary" pitchFamily="50" charset="0"/>
              </a:rPr>
              <a:t>3   &lt;   5</a:t>
            </a:r>
            <a:endParaRPr lang="en-GB" sz="4800" dirty="0">
              <a:latin typeface="Sassoon Primary" pitchFamily="5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058" y="527605"/>
            <a:ext cx="10947256" cy="1200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smtClean="0">
                <a:latin typeface="Sassoon Primary" pitchFamily="50" charset="0"/>
              </a:rPr>
              <a:t>LO: </a:t>
            </a:r>
            <a:r>
              <a:rPr lang="en-GB" sz="2400" smtClean="0">
                <a:solidFill>
                  <a:schemeClr val="tx1"/>
                </a:solidFill>
                <a:latin typeface="Sassoon Primary" pitchFamily="50" charset="0"/>
              </a:rPr>
              <a:t>To order numbers and objects, using the language of equal to, greater than and less than.</a:t>
            </a:r>
            <a:endParaRPr lang="en-GB" sz="24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8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2" y="564120"/>
            <a:ext cx="9601196" cy="1303867"/>
          </a:xfrm>
        </p:spPr>
        <p:txBody>
          <a:bodyPr/>
          <a:lstStyle/>
          <a:p>
            <a:pPr algn="l"/>
            <a:r>
              <a:rPr lang="en-GB" dirty="0" smtClean="0">
                <a:latin typeface="Sassoon Primary" pitchFamily="50" charset="0"/>
              </a:rPr>
              <a:t>Phonics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729" y="2688258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Sassoon Primary" pitchFamily="50" charset="0"/>
              </a:rPr>
              <a:t>Recap Phase 2 and 3 sounds</a:t>
            </a:r>
          </a:p>
          <a:p>
            <a:endParaRPr lang="en-GB" dirty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Phonics Play – Flashcards</a:t>
            </a:r>
          </a:p>
          <a:p>
            <a:endParaRPr lang="en-GB" dirty="0">
              <a:latin typeface="Sassoon Primary" pitchFamily="50" charset="0"/>
            </a:endParaRPr>
          </a:p>
          <a:p>
            <a:endParaRPr lang="en-GB" dirty="0" smtClean="0">
              <a:latin typeface="Sassoon Primary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 Primary" pitchFamily="50" charset="0"/>
              </a:rPr>
              <a:t>Log in:</a:t>
            </a:r>
          </a:p>
          <a:p>
            <a:r>
              <a:rPr lang="en-GB" dirty="0" smtClean="0">
                <a:latin typeface="Sassoon Primary" pitchFamily="50" charset="0"/>
              </a:rPr>
              <a:t>Username: school</a:t>
            </a:r>
          </a:p>
          <a:p>
            <a:r>
              <a:rPr lang="en-GB" dirty="0" smtClean="0">
                <a:latin typeface="Sassoon Primary" pitchFamily="50" charset="0"/>
              </a:rPr>
              <a:t>Password: meadow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8" y="740085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Sassoon Primary" pitchFamily="50" charset="0"/>
              </a:rPr>
              <a:t>Revisit: </a:t>
            </a:r>
            <a:br>
              <a:rPr lang="en-US" sz="4000" dirty="0" smtClean="0">
                <a:latin typeface="Sassoon Primary" pitchFamily="50" charset="0"/>
              </a:rPr>
            </a:br>
            <a:r>
              <a:rPr lang="en-US" sz="4000" dirty="0" smtClean="0">
                <a:latin typeface="Sassoon Primary" pitchFamily="50" charset="0"/>
              </a:rPr>
              <a:t>Here are the sounds we learned last week.</a:t>
            </a:r>
            <a:endParaRPr lang="en-GB" sz="40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Twinkl Precursive" panose="02000000000000000000" pitchFamily="2" charset="0"/>
              </a:rPr>
              <a:t>ar   or   ur   ow</a:t>
            </a:r>
          </a:p>
          <a:p>
            <a:pPr marL="0" indent="0" algn="ctr">
              <a:buNone/>
            </a:pPr>
            <a:endParaRPr lang="en-US" sz="4000" dirty="0">
              <a:latin typeface="Twinkl Precursive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Twinkl Precursive" panose="02000000000000000000" pitchFamily="2" charset="0"/>
              </a:rPr>
              <a:t>What words can you think of that have these digraphs?</a:t>
            </a:r>
            <a:endParaRPr lang="en-GB" sz="32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6527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Sassoon Primary" pitchFamily="50" charset="0"/>
              </a:rPr>
              <a:t>New sound of the day!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72" y="3027575"/>
            <a:ext cx="4903693" cy="25932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Sassoon Primary" pitchFamily="50" charset="0"/>
              </a:rPr>
              <a:t>Our new digraph is ‘oi’ like in ‘coin’.</a:t>
            </a:r>
          </a:p>
          <a:p>
            <a:pPr marL="0" indent="0" algn="ctr">
              <a:buNone/>
            </a:pPr>
            <a:r>
              <a:rPr lang="en-US" sz="3200" dirty="0" smtClean="0">
                <a:latin typeface="Sassoon Primary" pitchFamily="50" charset="0"/>
              </a:rPr>
              <a:t>You normally find this sound in the middle of a word.</a:t>
            </a:r>
            <a:endParaRPr lang="en-GB" sz="3200" dirty="0">
              <a:latin typeface="Sassoon Primary" pitchFamily="50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169895" y="1816848"/>
            <a:ext cx="4397188" cy="4180044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oi</a:t>
            </a:r>
            <a:endParaRPr lang="en-GB" sz="66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0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9412942" y="137956"/>
            <a:ext cx="2595281" cy="241897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oi</a:t>
            </a:r>
            <a:endParaRPr lang="en-GB" sz="66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89" y="1450555"/>
            <a:ext cx="2125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coin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189" y="2965591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soil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9579" y="4480627"/>
            <a:ext cx="1869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foil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245" y="1450555"/>
            <a:ext cx="2026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winkl Precursive" panose="02000000000000000000" pitchFamily="2" charset="0"/>
              </a:rPr>
              <a:t>j</a:t>
            </a:r>
            <a:r>
              <a:rPr lang="en-US" sz="5400" dirty="0" smtClean="0">
                <a:latin typeface="Twinkl Precursive" panose="02000000000000000000" pitchFamily="2" charset="0"/>
              </a:rPr>
              <a:t>oin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3245" y="2965591"/>
            <a:ext cx="143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oil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4635" y="4480627"/>
            <a:ext cx="19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boil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4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24" y="2475465"/>
            <a:ext cx="9601196" cy="435634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Sassoon Primary" pitchFamily="50" charset="0"/>
              </a:rPr>
              <a:t>Write the words to match pictures.</a:t>
            </a: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>Challenge: Can you write the words in a sentence?</a:t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r>
              <a:rPr lang="en-US" sz="2800" dirty="0" smtClean="0">
                <a:latin typeface="Sassoon Primary" pitchFamily="50" charset="0"/>
              </a:rPr>
              <a:t/>
            </a:r>
            <a:br>
              <a:rPr lang="en-US" sz="2800" dirty="0" smtClean="0">
                <a:latin typeface="Sassoon Primary" pitchFamily="50" charset="0"/>
              </a:rPr>
            </a:br>
            <a:r>
              <a:rPr lang="en-US" sz="2800" dirty="0">
                <a:latin typeface="Sassoon Primary" pitchFamily="50" charset="0"/>
              </a:rPr>
              <a:t/>
            </a:r>
            <a:br>
              <a:rPr lang="en-US" sz="2800" dirty="0">
                <a:latin typeface="Sassoon Primary" pitchFamily="50" charset="0"/>
              </a:rPr>
            </a:br>
            <a:endParaRPr lang="en-GB" sz="2800" dirty="0">
              <a:latin typeface="Sassoon Primary" pitchFamily="50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9412942" y="137956"/>
            <a:ext cx="2595281" cy="241897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oi</a:t>
            </a:r>
            <a:endParaRPr lang="en-GB" sz="66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  <p:pic>
        <p:nvPicPr>
          <p:cNvPr id="1030" name="Picture 6" descr="5 British Gold Coin - Quintuple Sovereign | BullionByPost - From £1,8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2" y="1506509"/>
            <a:ext cx="1916209" cy="19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ur Simple Do-It-Yourself Soil T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87" y="1737736"/>
            <a:ext cx="2753886" cy="15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flower oil - BBC Good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3266823"/>
            <a:ext cx="2160747" cy="19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Boil Pasta in Half the Time « Food Hacks :: WonderHow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42" y="3559543"/>
            <a:ext cx="2485357" cy="16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0 Effective Aluminium Foil Hack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t="15158" r="11465" b="3719"/>
          <a:stretch/>
        </p:blipFill>
        <p:spPr bwMode="auto">
          <a:xfrm>
            <a:off x="5598857" y="3458992"/>
            <a:ext cx="2659760" cy="21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9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74" y="1009935"/>
            <a:ext cx="9601196" cy="8393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assoon Primary" pitchFamily="50" charset="0"/>
              </a:rPr>
              <a:t>English – RE Week</a:t>
            </a:r>
            <a:br>
              <a:rPr lang="en-US" dirty="0" smtClean="0">
                <a:latin typeface="Sassoon Primary" pitchFamily="50" charset="0"/>
              </a:rPr>
            </a:br>
            <a:r>
              <a:rPr lang="en-US" dirty="0" smtClean="0">
                <a:latin typeface="Sassoon Primary" pitchFamily="50" charset="0"/>
              </a:rPr>
              <a:t>Do we all belong to something?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assoon Primary" pitchFamily="50" charset="0"/>
              </a:rPr>
              <a:t>Warm up game – ‘Would you rather…’ (be good at running or jumping, a deep sea diver or an </a:t>
            </a:r>
            <a:r>
              <a:rPr lang="en-US" dirty="0" err="1" smtClean="0">
                <a:latin typeface="Sassoon Primary" pitchFamily="50" charset="0"/>
              </a:rPr>
              <a:t>astrocnaut</a:t>
            </a:r>
            <a:r>
              <a:rPr lang="en-US" dirty="0" smtClean="0">
                <a:latin typeface="Sassoon Primary" pitchFamily="50" charset="0"/>
              </a:rPr>
              <a:t>, live in a castle or a campervan…’</a:t>
            </a:r>
          </a:p>
          <a:p>
            <a:endParaRPr lang="en-US" dirty="0">
              <a:latin typeface="Sassoon Primary" pitchFamily="50" charset="0"/>
            </a:endParaRPr>
          </a:p>
          <a:p>
            <a:r>
              <a:rPr lang="en-US" dirty="0" smtClean="0">
                <a:latin typeface="Sassoon Primary" pitchFamily="50" charset="0"/>
              </a:rPr>
              <a:t>If you belong, you feel safe.</a:t>
            </a:r>
          </a:p>
          <a:p>
            <a:endParaRPr lang="en-US" dirty="0">
              <a:latin typeface="Sassoon Primary" pitchFamily="50" charset="0"/>
            </a:endParaRPr>
          </a:p>
          <a:p>
            <a:r>
              <a:rPr lang="en-US" dirty="0" smtClean="0">
                <a:latin typeface="Sassoon Primary" pitchFamily="50" charset="0"/>
              </a:rPr>
              <a:t>Think of three things that make you who you are (hair </a:t>
            </a:r>
            <a:r>
              <a:rPr lang="en-US" dirty="0" err="1" smtClean="0">
                <a:latin typeface="Sassoon Primary" pitchFamily="50" charset="0"/>
              </a:rPr>
              <a:t>colour</a:t>
            </a:r>
            <a:r>
              <a:rPr lang="en-US" dirty="0" smtClean="0">
                <a:latin typeface="Sassoon Primary" pitchFamily="50" charset="0"/>
              </a:rPr>
              <a:t>, siblings, parents, skills).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1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49" y="668740"/>
            <a:ext cx="9601196" cy="771098"/>
          </a:xfrm>
        </p:spPr>
        <p:txBody>
          <a:bodyPr/>
          <a:lstStyle/>
          <a:p>
            <a:pPr algn="l"/>
            <a:r>
              <a:rPr lang="en-US" dirty="0" smtClean="0">
                <a:latin typeface="Sassoon Primary" pitchFamily="50" charset="0"/>
              </a:rPr>
              <a:t>Who or what do I belong to?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29" y="1383221"/>
            <a:ext cx="9601196" cy="331893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Sassoon Primary" pitchFamily="50" charset="0"/>
              </a:rPr>
              <a:t>Think about the people, places and groups you belong to.</a:t>
            </a:r>
          </a:p>
          <a:p>
            <a:r>
              <a:rPr lang="en-US" sz="1800" dirty="0" smtClean="0">
                <a:latin typeface="Sassoon Primary" pitchFamily="50" charset="0"/>
              </a:rPr>
              <a:t>These are the things I belong to:</a:t>
            </a:r>
          </a:p>
          <a:p>
            <a:endParaRPr lang="en-GB" sz="1800" dirty="0">
              <a:latin typeface="Sassoon Primary" pitchFamily="50" charset="0"/>
            </a:endParaRPr>
          </a:p>
        </p:txBody>
      </p:sp>
      <p:pic>
        <p:nvPicPr>
          <p:cNvPr id="2050" name="Picture 2" descr="https://img.cdn.schooljotter2.com/sampled/11870565/400/400/nocrop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06" y="5002300"/>
            <a:ext cx="3810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ww.emilyspolefitness.co.uk/wp-content/uploads/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50" y="2154319"/>
            <a:ext cx="3082252" cy="20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rley in Bloom - Darley Parish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22" y="1910560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93" y="3821299"/>
            <a:ext cx="2143487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1" y="2293292"/>
            <a:ext cx="2075799" cy="20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05" y="694749"/>
            <a:ext cx="10630987" cy="676851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Sassoon Primary" pitchFamily="50" charset="0"/>
              </a:rPr>
              <a:t>Early Bird Phonics</a:t>
            </a:r>
            <a:endParaRPr lang="en-GB" sz="32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9601196" cy="9177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assoon Primary" pitchFamily="50" charset="0"/>
              </a:rPr>
              <a:t>Write the sound buttons on these words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862" y="287382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fur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686" y="3097705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now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394" y="287382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turn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0236" y="3982392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curl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2192" y="5038369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burn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838" y="4481839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down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4855" y="258151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cow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7758" y="5236652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winkl Precursive" panose="02000000000000000000" pitchFamily="2" charset="0"/>
              </a:rPr>
              <a:t>gown</a:t>
            </a:r>
            <a:endParaRPr lang="en-GB" sz="3600" dirty="0">
              <a:latin typeface="Twinkl Precursive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68910" y="3554361"/>
            <a:ext cx="154858" cy="1548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197510" y="3631790"/>
            <a:ext cx="530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8" y="328989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Sassoon Primary" pitchFamily="50" charset="0"/>
              </a:rPr>
              <a:t>Maths – Maths in Minutes</a:t>
            </a:r>
            <a:endParaRPr lang="en-GB" sz="40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32" y="3313736"/>
            <a:ext cx="10196968" cy="18499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assoon Primary" pitchFamily="50" charset="0"/>
              </a:rPr>
              <a:t>Can we count forwards to 100?</a:t>
            </a:r>
          </a:p>
          <a:p>
            <a:pPr marL="0" indent="0" algn="ctr">
              <a:buNone/>
            </a:pPr>
            <a:endParaRPr lang="en-US" dirty="0" smtClean="0">
              <a:latin typeface="Sassoon Primary" pitchFamily="50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assoon Primary" pitchFamily="50" charset="0"/>
              </a:rPr>
              <a:t>What happens to the numbers when we count forwards? Backwards?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432" y="1632856"/>
            <a:ext cx="5073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www.topmarks.co.uk/learning-to-count/paint-the-squares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606" y="653143"/>
            <a:ext cx="9222960" cy="12008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assoon Primary" pitchFamily="50" charset="0"/>
              </a:rPr>
              <a:t>LO: </a:t>
            </a:r>
            <a:r>
              <a:rPr lang="en-GB" sz="2400" dirty="0" smtClean="0">
                <a:solidFill>
                  <a:schemeClr val="tx1"/>
                </a:solidFill>
                <a:latin typeface="Sassoon Primary" pitchFamily="50" charset="0"/>
              </a:rPr>
              <a:t>To order numbers and objects, using the language of equal to, greater than and less than.</a:t>
            </a:r>
            <a:endParaRPr lang="en-GB" sz="2400" dirty="0">
              <a:latin typeface="Sassoon Primary" pitchFamily="50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0337" y="2065085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000" dirty="0" smtClean="0">
                <a:latin typeface="Sassoon Primary" pitchFamily="50" charset="0"/>
              </a:rPr>
              <a:t>We have been looking at ‘greater than’ and ‘less than’. Use our crocodile signs to help you remember – the crocodile wants to eat the bigger number!</a:t>
            </a:r>
            <a:endParaRPr lang="en-GB" sz="2000" dirty="0">
              <a:latin typeface="Sassoon Primary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8" y="2830414"/>
            <a:ext cx="5284133" cy="3275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89" y="2830415"/>
            <a:ext cx="5311277" cy="3275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448" y="718915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Sassoon Primary" pitchFamily="50" charset="0"/>
              </a:rPr>
              <a:t>Maths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239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9072E-7DC3-4EC3-917E-3B98E928C123}"/>
              </a:ext>
            </a:extLst>
          </p:cNvPr>
          <p:cNvSpPr txBox="1"/>
          <p:nvPr/>
        </p:nvSpPr>
        <p:spPr>
          <a:xfrm>
            <a:off x="259068" y="249648"/>
            <a:ext cx="937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then order the cherries from smallest to greatest. </a:t>
            </a: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F4C400-2658-4BCE-BFB7-5781B259E027}"/>
              </a:ext>
            </a:extLst>
          </p:cNvPr>
          <p:cNvGraphicFramePr>
            <a:graphicFrameLocks noGrp="1"/>
          </p:cNvGraphicFramePr>
          <p:nvPr/>
        </p:nvGraphicFramePr>
        <p:xfrm>
          <a:off x="1828661" y="1157940"/>
          <a:ext cx="8118666" cy="219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02470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2926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87472281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372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14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936AB7-E91C-4A07-BC7B-7AE75D5A2239}"/>
              </a:ext>
            </a:extLst>
          </p:cNvPr>
          <p:cNvGraphicFramePr>
            <a:graphicFrameLocks noGrp="1"/>
          </p:cNvGraphicFramePr>
          <p:nvPr/>
        </p:nvGraphicFramePr>
        <p:xfrm>
          <a:off x="1828661" y="3871684"/>
          <a:ext cx="8118666" cy="219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02470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2926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87472281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372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14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0EB024-231B-4A1E-A60D-6EB040BFD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23" y="1593558"/>
            <a:ext cx="323670" cy="738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EA814-8ABD-4DA1-AFA0-313A1891C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35" y="1593558"/>
            <a:ext cx="323670" cy="738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FE86F9-3A26-43D4-931D-C1BB3C19A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47" y="1593558"/>
            <a:ext cx="323670" cy="738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2D870-EC8E-4FD1-9018-AAF161501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59" y="1593558"/>
            <a:ext cx="323670" cy="738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D0F8D1-2806-4F66-AB15-4CB6C4869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71" y="1593558"/>
            <a:ext cx="323670" cy="738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9866E-B040-44E1-9753-555A531A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93" y="1593558"/>
            <a:ext cx="323670" cy="738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3537EA-7BD9-4A4E-B8F2-66C006011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05" y="1593558"/>
            <a:ext cx="323670" cy="738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73F487-71A5-403E-9575-A080D1BA0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7" y="1593558"/>
            <a:ext cx="323670" cy="7386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4C21B0-E327-4654-8519-FBCCC056C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58" y="1593558"/>
            <a:ext cx="323670" cy="7386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DEE0EC-5E34-4829-A4AB-6193CC6C0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70" y="1593558"/>
            <a:ext cx="323670" cy="738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BACA8-9ADE-456C-AF16-96DC4CB4B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82" y="1593558"/>
            <a:ext cx="323670" cy="7386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2B060-0174-4C44-B029-3BEFBE0D9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94" y="1593558"/>
            <a:ext cx="323670" cy="7386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6D4A0B-998B-48DE-BCE6-C069C45B6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58" y="4344725"/>
            <a:ext cx="323670" cy="738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3AF90A-22E1-47A4-A729-ED63C232F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70" y="4344725"/>
            <a:ext cx="323670" cy="7386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B0D063-620C-41AD-96F5-BABB638D3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82" y="4344725"/>
            <a:ext cx="323670" cy="7386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605A2A-850F-4A4A-A4E6-ACB823D04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94" y="4344725"/>
            <a:ext cx="323670" cy="738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03775A-B8E9-474A-9ABF-829127F22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06" y="4344725"/>
            <a:ext cx="323670" cy="7386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A7EF82-01C0-4D36-AC37-6CECE0D77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39" y="4344725"/>
            <a:ext cx="323670" cy="7386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F871D2-4CE3-4CE3-A778-ADC52D524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51" y="4344725"/>
            <a:ext cx="323670" cy="7386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B574BB-CEAA-4241-AEC3-A1F91FC6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63" y="4344725"/>
            <a:ext cx="323670" cy="7386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5F976A-42AA-45E1-BC64-9E4E8DD9B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75" y="4344725"/>
            <a:ext cx="323670" cy="7386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65AD39-FE2B-471B-BEC2-074BCB1F6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35" y="4373167"/>
            <a:ext cx="323670" cy="7386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8E00DD-3924-4420-A61F-DEB4A75A0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47" y="4373167"/>
            <a:ext cx="323670" cy="7386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66264-BD8A-47EE-9249-26D119474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59" y="4373167"/>
            <a:ext cx="323670" cy="738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99C89-94EF-47D1-928B-A039ED94679A}"/>
              </a:ext>
            </a:extLst>
          </p:cNvPr>
          <p:cNvSpPr txBox="1"/>
          <p:nvPr/>
        </p:nvSpPr>
        <p:spPr>
          <a:xfrm>
            <a:off x="1828661" y="2779838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43ACB6-2893-4E54-B7EB-BF4CA43C1A9E}"/>
              </a:ext>
            </a:extLst>
          </p:cNvPr>
          <p:cNvSpPr txBox="1"/>
          <p:nvPr/>
        </p:nvSpPr>
        <p:spPr>
          <a:xfrm>
            <a:off x="4518919" y="2773418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B649E3-BDC4-4DEC-8E60-0CB86008C869}"/>
              </a:ext>
            </a:extLst>
          </p:cNvPr>
          <p:cNvSpPr txBox="1"/>
          <p:nvPr/>
        </p:nvSpPr>
        <p:spPr>
          <a:xfrm>
            <a:off x="7241186" y="2782830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BE45AD-694B-418E-8622-FB369E74113B}"/>
              </a:ext>
            </a:extLst>
          </p:cNvPr>
          <p:cNvSpPr txBox="1"/>
          <p:nvPr/>
        </p:nvSpPr>
        <p:spPr>
          <a:xfrm>
            <a:off x="1843410" y="5488631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6B2717-DAFD-4D02-95CE-90A6C50819F3}"/>
              </a:ext>
            </a:extLst>
          </p:cNvPr>
          <p:cNvSpPr txBox="1"/>
          <p:nvPr/>
        </p:nvSpPr>
        <p:spPr>
          <a:xfrm>
            <a:off x="4533668" y="5482211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1CC5A-AC3C-40CB-909E-83BB438E1FA4}"/>
              </a:ext>
            </a:extLst>
          </p:cNvPr>
          <p:cNvSpPr txBox="1"/>
          <p:nvPr/>
        </p:nvSpPr>
        <p:spPr>
          <a:xfrm>
            <a:off x="7255935" y="5491623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02B94C-72E9-4086-B42C-ADC9EAE81B7B}"/>
              </a:ext>
            </a:extLst>
          </p:cNvPr>
          <p:cNvSpPr/>
          <p:nvPr/>
        </p:nvSpPr>
        <p:spPr>
          <a:xfrm>
            <a:off x="4544787" y="3890974"/>
            <a:ext cx="2679112" cy="216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8770BA-D86B-445A-A958-DD63BEFE21AC}"/>
              </a:ext>
            </a:extLst>
          </p:cNvPr>
          <p:cNvSpPr/>
          <p:nvPr/>
        </p:nvSpPr>
        <p:spPr>
          <a:xfrm>
            <a:off x="7254024" y="3885992"/>
            <a:ext cx="2679113" cy="216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42" grpId="0"/>
      <p:bldP spid="43" grpId="0"/>
      <p:bldP spid="44" grpId="0"/>
      <p:bldP spid="45" grpId="0"/>
      <p:bldP spid="3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9072E-7DC3-4EC3-917E-3B98E928C123}"/>
              </a:ext>
            </a:extLst>
          </p:cNvPr>
          <p:cNvSpPr txBox="1"/>
          <p:nvPr/>
        </p:nvSpPr>
        <p:spPr>
          <a:xfrm>
            <a:off x="259068" y="249648"/>
            <a:ext cx="945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then order the bananas from smallest to greatest. </a:t>
            </a: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F4C400-2658-4BCE-BFB7-5781B259E027}"/>
              </a:ext>
            </a:extLst>
          </p:cNvPr>
          <p:cNvGraphicFramePr>
            <a:graphicFrameLocks noGrp="1"/>
          </p:cNvGraphicFramePr>
          <p:nvPr/>
        </p:nvGraphicFramePr>
        <p:xfrm>
          <a:off x="1828661" y="1157940"/>
          <a:ext cx="8118666" cy="219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02470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2926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87472281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372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14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936AB7-E91C-4A07-BC7B-7AE75D5A2239}"/>
              </a:ext>
            </a:extLst>
          </p:cNvPr>
          <p:cNvGraphicFramePr>
            <a:graphicFrameLocks noGrp="1"/>
          </p:cNvGraphicFramePr>
          <p:nvPr/>
        </p:nvGraphicFramePr>
        <p:xfrm>
          <a:off x="1828661" y="3871684"/>
          <a:ext cx="8118666" cy="219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02470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2926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87472281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372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1423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43ED1E56-B2C1-4BC2-9D15-1422AA146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19" y="1470389"/>
            <a:ext cx="408459" cy="9739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72411F-3942-4264-8759-F31B91578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86" y="1470389"/>
            <a:ext cx="408459" cy="9739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4573E33-4AE9-43E2-8727-325114576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53" y="1470389"/>
            <a:ext cx="408459" cy="9739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477E3AC-AC17-4B96-B143-9EBA6A2C8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20" y="1470389"/>
            <a:ext cx="408459" cy="9739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B437D62-9D48-4B25-8F8D-FD1DF10C8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87" y="1470389"/>
            <a:ext cx="408459" cy="9739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7900A4E-226E-43FD-841F-10E6828DA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17" y="1470389"/>
            <a:ext cx="408459" cy="9739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6C92B0-A187-49BF-BA95-C8F34B7A0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84" y="1470389"/>
            <a:ext cx="408459" cy="9739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CCDA59-F7FF-456F-A783-C392D890F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51" y="1470389"/>
            <a:ext cx="408459" cy="9739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1F26D5-CC45-4617-B337-568E2903C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18" y="1470389"/>
            <a:ext cx="408459" cy="9739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8C91EDE-19A6-4A8D-ADD8-71C18CB60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85" y="1470389"/>
            <a:ext cx="408459" cy="9739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F922C12-A65F-4DB0-870C-8ABE3D907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52" y="1470389"/>
            <a:ext cx="408459" cy="9739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00F253-DBD5-4B9D-AD31-4BF75F518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6" y="1470389"/>
            <a:ext cx="408459" cy="9739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37F17E6-6075-4E7B-B7DD-72A3F4AD1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27" y="1470389"/>
            <a:ext cx="408459" cy="97393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85BACA-D3B7-4975-AE2C-F42FFE342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4" y="1470389"/>
            <a:ext cx="408459" cy="97393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BB38A3-2961-4B9B-BAE1-96274FD06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58" y="1470389"/>
            <a:ext cx="408459" cy="97393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E641359-8BE7-482E-9915-428BA4081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84" y="4198038"/>
            <a:ext cx="408459" cy="9739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AEF567A-5D88-4B66-A630-E514E1979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51" y="4198038"/>
            <a:ext cx="408459" cy="9739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CCCB8F-9C82-40F7-8A92-A8B87A732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18" y="4198038"/>
            <a:ext cx="408459" cy="9739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0960788-CFB0-4496-A47B-A2EAA769B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85" y="4198038"/>
            <a:ext cx="408459" cy="9739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E07060-601F-418C-8AD2-1AAF4E442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52" y="4198038"/>
            <a:ext cx="408459" cy="9739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0E5DDCB-7C6F-4A7A-87F5-22523303A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76" y="4198038"/>
            <a:ext cx="408459" cy="9739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A4CFE4F-0472-4542-8ED2-6A23B4B76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43" y="4198038"/>
            <a:ext cx="408459" cy="97393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8F4E1D6-9987-47BE-AC9D-193589FF9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10" y="4198038"/>
            <a:ext cx="408459" cy="97393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02B57D6-8EEB-4122-9CC7-69A886107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77" y="4198038"/>
            <a:ext cx="408459" cy="97393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D9A1280-D375-4770-AC18-420F3B809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44" y="4198038"/>
            <a:ext cx="408459" cy="9739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D41DE09-52BE-447B-A2CC-2756C6F93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11" y="4198038"/>
            <a:ext cx="408459" cy="97393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8F8065F-2937-4853-B66E-A848F26DF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75" y="4198038"/>
            <a:ext cx="408459" cy="9739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6BD70FE-C5B7-48DE-B400-4118D2329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89" y="4198038"/>
            <a:ext cx="408459" cy="97393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9EEFD95-C58E-4A0D-9E64-29A177385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56" y="4198038"/>
            <a:ext cx="408459" cy="97393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47ABEF1-2A0A-4F88-857B-E7C37E62F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20" y="4198038"/>
            <a:ext cx="408459" cy="97393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915F3F-825E-41EA-BAEF-0EA231E4A830}"/>
              </a:ext>
            </a:extLst>
          </p:cNvPr>
          <p:cNvSpPr txBox="1"/>
          <p:nvPr/>
        </p:nvSpPr>
        <p:spPr>
          <a:xfrm>
            <a:off x="1843410" y="5488631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620DB7-7FF4-44DA-9ECD-6BA530E264E7}"/>
              </a:ext>
            </a:extLst>
          </p:cNvPr>
          <p:cNvSpPr txBox="1"/>
          <p:nvPr/>
        </p:nvSpPr>
        <p:spPr>
          <a:xfrm>
            <a:off x="4533668" y="5482211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4491ED-379D-4C48-B266-A8F79DA34CF2}"/>
              </a:ext>
            </a:extLst>
          </p:cNvPr>
          <p:cNvSpPr txBox="1"/>
          <p:nvPr/>
        </p:nvSpPr>
        <p:spPr>
          <a:xfrm>
            <a:off x="7255935" y="5491623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3B6DAB-D1BC-4E25-8854-A5F7E8F7DED9}"/>
              </a:ext>
            </a:extLst>
          </p:cNvPr>
          <p:cNvSpPr/>
          <p:nvPr/>
        </p:nvSpPr>
        <p:spPr>
          <a:xfrm>
            <a:off x="7254024" y="3885997"/>
            <a:ext cx="2679113" cy="216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1DFE87E-FA4F-4DE0-A783-765CD61A7A26}"/>
              </a:ext>
            </a:extLst>
          </p:cNvPr>
          <p:cNvSpPr/>
          <p:nvPr/>
        </p:nvSpPr>
        <p:spPr>
          <a:xfrm>
            <a:off x="4544787" y="3890979"/>
            <a:ext cx="2679112" cy="216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886D9D-C3AE-42C0-8D90-CA11A99B301B}"/>
              </a:ext>
            </a:extLst>
          </p:cNvPr>
          <p:cNvSpPr txBox="1"/>
          <p:nvPr/>
        </p:nvSpPr>
        <p:spPr>
          <a:xfrm>
            <a:off x="1828661" y="2779838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2CF2FF-02AE-4816-88BF-C24112DB160F}"/>
              </a:ext>
            </a:extLst>
          </p:cNvPr>
          <p:cNvSpPr txBox="1"/>
          <p:nvPr/>
        </p:nvSpPr>
        <p:spPr>
          <a:xfrm>
            <a:off x="4518919" y="2773418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51671A-F732-4E98-8882-0C41028A8A0F}"/>
              </a:ext>
            </a:extLst>
          </p:cNvPr>
          <p:cNvSpPr txBox="1"/>
          <p:nvPr/>
        </p:nvSpPr>
        <p:spPr>
          <a:xfrm>
            <a:off x="7241186" y="2782830"/>
            <a:ext cx="27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78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53" grpId="0"/>
      <p:bldP spid="55" grpId="0" animBg="1"/>
      <p:bldP spid="54" grpId="0" animBg="1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D33A0-7539-43FB-BC43-9A0BD46B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AAB06-D447-4FBE-9CFA-75426FF0AEA8}"/>
              </a:ext>
            </a:extLst>
          </p:cNvPr>
          <p:cNvSpPr txBox="1"/>
          <p:nvPr/>
        </p:nvSpPr>
        <p:spPr>
          <a:xfrm>
            <a:off x="942493" y="3241797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sweets.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1B2C0-13F5-46B1-BD44-9F05763E38BC}"/>
              </a:ext>
            </a:extLst>
          </p:cNvPr>
          <p:cNvSpPr txBox="1"/>
          <p:nvPr/>
        </p:nvSpPr>
        <p:spPr>
          <a:xfrm>
            <a:off x="2466975" y="4443467"/>
            <a:ext cx="7439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smallest number of sweets is _______.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1536B-BA21-46D6-B076-9E54F21EE0F6}"/>
              </a:ext>
            </a:extLst>
          </p:cNvPr>
          <p:cNvSpPr txBox="1"/>
          <p:nvPr/>
        </p:nvSpPr>
        <p:spPr>
          <a:xfrm>
            <a:off x="1032675" y="3153870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F9EE6-BCFE-4ACB-86F3-895D4FAC71E3}"/>
              </a:ext>
            </a:extLst>
          </p:cNvPr>
          <p:cNvSpPr txBox="1"/>
          <p:nvPr/>
        </p:nvSpPr>
        <p:spPr>
          <a:xfrm>
            <a:off x="4618856" y="3241797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sweets.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ECA79-DFA8-4723-93C8-C833F773E88A}"/>
              </a:ext>
            </a:extLst>
          </p:cNvPr>
          <p:cNvSpPr txBox="1"/>
          <p:nvPr/>
        </p:nvSpPr>
        <p:spPr>
          <a:xfrm>
            <a:off x="2466975" y="5537323"/>
            <a:ext cx="7439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greatest number of sweets is _______.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37F24-1244-47EF-AD8D-E5D80A0BEB9F}"/>
              </a:ext>
            </a:extLst>
          </p:cNvPr>
          <p:cNvSpPr txBox="1"/>
          <p:nvPr/>
        </p:nvSpPr>
        <p:spPr>
          <a:xfrm>
            <a:off x="4711185" y="3153870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5525F-B048-4DD9-B3AB-BC433E271C45}"/>
              </a:ext>
            </a:extLst>
          </p:cNvPr>
          <p:cNvSpPr txBox="1"/>
          <p:nvPr/>
        </p:nvSpPr>
        <p:spPr>
          <a:xfrm>
            <a:off x="7730187" y="4387566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085F0-5909-4A1B-917A-B5509F4EE884}"/>
              </a:ext>
            </a:extLst>
          </p:cNvPr>
          <p:cNvSpPr txBox="1"/>
          <p:nvPr/>
        </p:nvSpPr>
        <p:spPr>
          <a:xfrm>
            <a:off x="7730187" y="5474795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A739A5-06AF-42D0-950D-1A9AE4F4F988}"/>
              </a:ext>
            </a:extLst>
          </p:cNvPr>
          <p:cNvSpPr txBox="1"/>
          <p:nvPr/>
        </p:nvSpPr>
        <p:spPr>
          <a:xfrm>
            <a:off x="8313835" y="3241797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sweets.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8D706C-29C4-46F3-85C6-8EEA25B15B06}"/>
              </a:ext>
            </a:extLst>
          </p:cNvPr>
          <p:cNvSpPr txBox="1"/>
          <p:nvPr/>
        </p:nvSpPr>
        <p:spPr>
          <a:xfrm>
            <a:off x="8406164" y="3153870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67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5E784-CBE0-40B7-838D-A7DE7F0A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AAB06-D447-4FBE-9CFA-75426FF0AEA8}"/>
              </a:ext>
            </a:extLst>
          </p:cNvPr>
          <p:cNvSpPr txBox="1"/>
          <p:nvPr/>
        </p:nvSpPr>
        <p:spPr>
          <a:xfrm>
            <a:off x="909835" y="3045854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apples.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1B2C0-13F5-46B1-BD44-9F05763E38BC}"/>
              </a:ext>
            </a:extLst>
          </p:cNvPr>
          <p:cNvSpPr txBox="1"/>
          <p:nvPr/>
        </p:nvSpPr>
        <p:spPr>
          <a:xfrm>
            <a:off x="2466975" y="4125058"/>
            <a:ext cx="7439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smallest number of apples is _______.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1536B-BA21-46D6-B076-9E54F21EE0F6}"/>
              </a:ext>
            </a:extLst>
          </p:cNvPr>
          <p:cNvSpPr txBox="1"/>
          <p:nvPr/>
        </p:nvSpPr>
        <p:spPr>
          <a:xfrm>
            <a:off x="1000017" y="2957927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F9EE6-BCFE-4ACB-86F3-895D4FAC71E3}"/>
              </a:ext>
            </a:extLst>
          </p:cNvPr>
          <p:cNvSpPr txBox="1"/>
          <p:nvPr/>
        </p:nvSpPr>
        <p:spPr>
          <a:xfrm>
            <a:off x="4586198" y="3045854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apples.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ECA79-DFA8-4723-93C8-C833F773E88A}"/>
              </a:ext>
            </a:extLst>
          </p:cNvPr>
          <p:cNvSpPr txBox="1"/>
          <p:nvPr/>
        </p:nvSpPr>
        <p:spPr>
          <a:xfrm>
            <a:off x="2466975" y="4987593"/>
            <a:ext cx="7439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greatest number of apples is _______.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37F24-1244-47EF-AD8D-E5D80A0BEB9F}"/>
              </a:ext>
            </a:extLst>
          </p:cNvPr>
          <p:cNvSpPr txBox="1"/>
          <p:nvPr/>
        </p:nvSpPr>
        <p:spPr>
          <a:xfrm>
            <a:off x="4678527" y="2957927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5525F-B048-4DD9-B3AB-BC433E271C45}"/>
              </a:ext>
            </a:extLst>
          </p:cNvPr>
          <p:cNvSpPr txBox="1"/>
          <p:nvPr/>
        </p:nvSpPr>
        <p:spPr>
          <a:xfrm>
            <a:off x="7730187" y="4069157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085F0-5909-4A1B-917A-B5509F4EE884}"/>
              </a:ext>
            </a:extLst>
          </p:cNvPr>
          <p:cNvSpPr txBox="1"/>
          <p:nvPr/>
        </p:nvSpPr>
        <p:spPr>
          <a:xfrm>
            <a:off x="7730187" y="4925065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A739A5-06AF-42D0-950D-1A9AE4F4F988}"/>
              </a:ext>
            </a:extLst>
          </p:cNvPr>
          <p:cNvSpPr txBox="1"/>
          <p:nvPr/>
        </p:nvSpPr>
        <p:spPr>
          <a:xfrm>
            <a:off x="8281177" y="3045854"/>
            <a:ext cx="34493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__________ apples.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8D706C-29C4-46F3-85C6-8EEA25B15B06}"/>
              </a:ext>
            </a:extLst>
          </p:cNvPr>
          <p:cNvSpPr txBox="1"/>
          <p:nvPr/>
        </p:nvSpPr>
        <p:spPr>
          <a:xfrm>
            <a:off x="8373506" y="2957927"/>
            <a:ext cx="1466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7C544A-88EB-412A-8143-869ED9AC07DF}"/>
              </a:ext>
            </a:extLst>
          </p:cNvPr>
          <p:cNvSpPr txBox="1"/>
          <p:nvPr/>
        </p:nvSpPr>
        <p:spPr>
          <a:xfrm>
            <a:off x="2466975" y="5753503"/>
            <a:ext cx="7439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 &gt;  _______  and  _______  &lt;  _______.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A7042C-B25D-4518-BC21-9AED02D49191}"/>
              </a:ext>
            </a:extLst>
          </p:cNvPr>
          <p:cNvSpPr txBox="1"/>
          <p:nvPr/>
        </p:nvSpPr>
        <p:spPr>
          <a:xfrm>
            <a:off x="339467" y="5727606"/>
            <a:ext cx="21871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 example: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E0D78C-CDB9-400F-B564-8938D751B639}"/>
              </a:ext>
            </a:extLst>
          </p:cNvPr>
          <p:cNvSpPr txBox="1"/>
          <p:nvPr/>
        </p:nvSpPr>
        <p:spPr>
          <a:xfrm>
            <a:off x="4271636" y="5670983"/>
            <a:ext cx="95332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ADB295-91F3-4161-AB85-35441C9A0040}"/>
              </a:ext>
            </a:extLst>
          </p:cNvPr>
          <p:cNvSpPr txBox="1"/>
          <p:nvPr/>
        </p:nvSpPr>
        <p:spPr>
          <a:xfrm>
            <a:off x="2586286" y="5670983"/>
            <a:ext cx="95332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C5FCB1-AFEC-4E2A-88DD-EAF57107B4E9}"/>
              </a:ext>
            </a:extLst>
          </p:cNvPr>
          <p:cNvSpPr txBox="1"/>
          <p:nvPr/>
        </p:nvSpPr>
        <p:spPr>
          <a:xfrm>
            <a:off x="6294673" y="5670983"/>
            <a:ext cx="9910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31310C-C231-4898-B984-9CDC7A498C0D}"/>
              </a:ext>
            </a:extLst>
          </p:cNvPr>
          <p:cNvSpPr txBox="1"/>
          <p:nvPr/>
        </p:nvSpPr>
        <p:spPr>
          <a:xfrm>
            <a:off x="8123472" y="5670983"/>
            <a:ext cx="7131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16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54" grpId="0"/>
      <p:bldP spid="58" grpId="0"/>
      <p:bldP spid="61" grpId="0"/>
      <p:bldP spid="62" grpId="0"/>
      <p:bldP spid="63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05AB53-5F15-4FD6-8763-93F438DEE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47093619-8CBE-4618-AF72-AAD985E41B1D}"/>
              </a:ext>
            </a:extLst>
          </p:cNvPr>
          <p:cNvSpPr/>
          <p:nvPr/>
        </p:nvSpPr>
        <p:spPr>
          <a:xfrm>
            <a:off x="343363" y="335524"/>
            <a:ext cx="87570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groups have been ordered greatest to smallest, The order is B, C, 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35785-1F14-4F25-8609-A84EBF1EB284}"/>
              </a:ext>
            </a:extLst>
          </p:cNvPr>
          <p:cNvSpPr/>
          <p:nvPr/>
        </p:nvSpPr>
        <p:spPr>
          <a:xfrm>
            <a:off x="441334" y="4820439"/>
            <a:ext cx="8757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Explain your answer.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92F4D-059E-477C-AE00-83FFA36CDBDF}"/>
              </a:ext>
            </a:extLst>
          </p:cNvPr>
          <p:cNvSpPr/>
          <p:nvPr/>
        </p:nvSpPr>
        <p:spPr>
          <a:xfrm>
            <a:off x="441334" y="5624723"/>
            <a:ext cx="8757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False, from smallest to greatest it is A, C, B</a:t>
            </a:r>
          </a:p>
        </p:txBody>
      </p:sp>
    </p:spTree>
    <p:extLst>
      <p:ext uri="{BB962C8B-B14F-4D97-AF65-F5344CB8AC3E}">
        <p14:creationId xmlns:p14="http://schemas.microsoft.com/office/powerpoint/2010/main" val="23694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494</Words>
  <Application>Microsoft Office PowerPoint</Application>
  <PresentationFormat>Widescreen</PresentationFormat>
  <Paragraphs>112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Yu Gothic UI</vt:lpstr>
      <vt:lpstr>Arial</vt:lpstr>
      <vt:lpstr>Calibri</vt:lpstr>
      <vt:lpstr>Garamond</vt:lpstr>
      <vt:lpstr>Sassoon Infant Std</vt:lpstr>
      <vt:lpstr>Sassoon Primary</vt:lpstr>
      <vt:lpstr>Twinkl Precursive</vt:lpstr>
      <vt:lpstr>Organic</vt:lpstr>
      <vt:lpstr>Learning for Monday 19th October</vt:lpstr>
      <vt:lpstr>Early Bird Phonics</vt:lpstr>
      <vt:lpstr>Maths – Maths in Minutes</vt:lpstr>
      <vt:lpstr>LO: To order numbers and objects, using the language of equal to, greater than and less than.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worksheet – Cut out the pictures and then order them from smallest to largest.</vt:lpstr>
      <vt:lpstr>Phonics</vt:lpstr>
      <vt:lpstr>Revisit:  Here are the sounds we learned last week.</vt:lpstr>
      <vt:lpstr>New sound of the day!</vt:lpstr>
      <vt:lpstr>PowerPoint Presentation</vt:lpstr>
      <vt:lpstr>Write the words to match pictures.            Challenge: Can you write the words in a sentence?      </vt:lpstr>
      <vt:lpstr>English – RE Week Do we all belong to something?</vt:lpstr>
      <vt:lpstr>Who or what do I belong 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for Wednesday 14th October</dc:title>
  <dc:creator>Bethany Jenkins</dc:creator>
  <cp:lastModifiedBy>Bethany Jenkins</cp:lastModifiedBy>
  <cp:revision>17</cp:revision>
  <dcterms:created xsi:type="dcterms:W3CDTF">2020-10-13T15:52:08Z</dcterms:created>
  <dcterms:modified xsi:type="dcterms:W3CDTF">2020-10-18T12:58:21Z</dcterms:modified>
</cp:coreProperties>
</file>