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329" r:id="rId4"/>
    <p:sldId id="327" r:id="rId5"/>
    <p:sldId id="265" r:id="rId6"/>
    <p:sldId id="282" r:id="rId7"/>
    <p:sldId id="289" r:id="rId8"/>
    <p:sldId id="283" r:id="rId9"/>
    <p:sldId id="307" r:id="rId10"/>
    <p:sldId id="285" r:id="rId11"/>
    <p:sldId id="286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0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7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29A3EA-A75B-4674-A62A-E2B330454BBC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73090-0907-462A-8A7A-60D5D25CEE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516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B7DCA81-6BF3-4404-8210-7AA0ED63725C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5825665-A29A-4357-8317-D4C27523899A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323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CA81-6BF3-4404-8210-7AA0ED63725C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5665-A29A-4357-8317-D4C2752389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046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CA81-6BF3-4404-8210-7AA0ED63725C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5665-A29A-4357-8317-D4C27523899A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560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CA81-6BF3-4404-8210-7AA0ED63725C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5665-A29A-4357-8317-D4C27523899A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449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CA81-6BF3-4404-8210-7AA0ED63725C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5665-A29A-4357-8317-D4C2752389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436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CA81-6BF3-4404-8210-7AA0ED63725C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5665-A29A-4357-8317-D4C27523899A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926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CA81-6BF3-4404-8210-7AA0ED63725C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5665-A29A-4357-8317-D4C27523899A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6210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CA81-6BF3-4404-8210-7AA0ED63725C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5665-A29A-4357-8317-D4C27523899A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064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CA81-6BF3-4404-8210-7AA0ED63725C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5665-A29A-4357-8317-D4C27523899A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053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22997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5724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CA81-6BF3-4404-8210-7AA0ED63725C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5665-A29A-4357-8317-D4C2752389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4761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9223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74241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67782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1467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676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CA81-6BF3-4404-8210-7AA0ED63725C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5665-A29A-4357-8317-D4C27523899A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138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CA81-6BF3-4404-8210-7AA0ED63725C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5665-A29A-4357-8317-D4C2752389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50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CA81-6BF3-4404-8210-7AA0ED63725C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5665-A29A-4357-8317-D4C27523899A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408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CA81-6BF3-4404-8210-7AA0ED63725C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5665-A29A-4357-8317-D4C27523899A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828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CA81-6BF3-4404-8210-7AA0ED63725C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5665-A29A-4357-8317-D4C2752389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443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CA81-6BF3-4404-8210-7AA0ED63725C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5665-A29A-4357-8317-D4C27523899A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211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CA81-6BF3-4404-8210-7AA0ED63725C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5665-A29A-4357-8317-D4C2752389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635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B7DCA81-6BF3-4404-8210-7AA0ED63725C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5825665-A29A-4357-8317-D4C2752389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76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honicsplay.co.uk/resources/phase/3/buried-treasur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.uk/bitesize/clips/zr34wmn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087lYrRpgY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8251" y="1871131"/>
            <a:ext cx="7537269" cy="1515533"/>
          </a:xfrm>
        </p:spPr>
        <p:txBody>
          <a:bodyPr/>
          <a:lstStyle/>
          <a:p>
            <a:r>
              <a:rPr lang="en-GB" sz="4800" dirty="0" smtClean="0">
                <a:latin typeface="Sassoon Primary" pitchFamily="50" charset="0"/>
              </a:rPr>
              <a:t>Learning </a:t>
            </a:r>
            <a:r>
              <a:rPr lang="en-GB" sz="4800" dirty="0" smtClean="0">
                <a:latin typeface="Sassoon Primary" pitchFamily="50" charset="0"/>
              </a:rPr>
              <a:t>for Friday 23</a:t>
            </a:r>
            <a:r>
              <a:rPr lang="en-GB" sz="4800" baseline="30000" dirty="0" smtClean="0">
                <a:latin typeface="Sassoon Primary" pitchFamily="50" charset="0"/>
              </a:rPr>
              <a:t>rd</a:t>
            </a:r>
            <a:r>
              <a:rPr lang="en-GB" sz="4800" dirty="0" smtClean="0">
                <a:latin typeface="Sassoon Primary" pitchFamily="50" charset="0"/>
              </a:rPr>
              <a:t> October</a:t>
            </a:r>
            <a:endParaRPr lang="en-GB" sz="4800" dirty="0">
              <a:latin typeface="Sassoon Primary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latin typeface="Sassoon Primary" pitchFamily="50" charset="0"/>
              </a:rPr>
              <a:t>Year One</a:t>
            </a:r>
            <a:endParaRPr lang="en-GB" sz="2400" dirty="0">
              <a:latin typeface="Sassoon Primary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27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2-Point Star 3"/>
          <p:cNvSpPr/>
          <p:nvPr/>
        </p:nvSpPr>
        <p:spPr>
          <a:xfrm>
            <a:off x="9412942" y="137956"/>
            <a:ext cx="2595281" cy="2418976"/>
          </a:xfrm>
          <a:prstGeom prst="star32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ysClr val="windowText" lastClr="000000"/>
                </a:solidFill>
                <a:latin typeface="Twinkl Precursive" panose="02000000000000000000" pitchFamily="2" charset="0"/>
              </a:rPr>
              <a:t>ure</a:t>
            </a:r>
            <a:endParaRPr lang="en-GB" sz="4400" dirty="0">
              <a:solidFill>
                <a:sysClr val="windowText" lastClr="000000"/>
              </a:solidFill>
              <a:latin typeface="Twinkl Precursive" panose="02000000000000000000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1267" y="1005840"/>
            <a:ext cx="9601196" cy="4490443"/>
          </a:xfrm>
        </p:spPr>
        <p:txBody>
          <a:bodyPr anchor="t">
            <a:normAutofit/>
          </a:bodyPr>
          <a:lstStyle/>
          <a:p>
            <a:pPr algn="l"/>
            <a:r>
              <a:rPr lang="en-GB" sz="3200" dirty="0" smtClean="0">
                <a:latin typeface="Sassoon Primary" pitchFamily="50" charset="0"/>
              </a:rPr>
              <a:t>Buried Treasure:</a:t>
            </a:r>
            <a:br>
              <a:rPr lang="en-GB" sz="3200" dirty="0" smtClean="0">
                <a:latin typeface="Sassoon Primary" pitchFamily="50" charset="0"/>
              </a:rPr>
            </a:br>
            <a:r>
              <a:rPr lang="en-GB" sz="3200" dirty="0" smtClean="0">
                <a:latin typeface="Sassoon Primary" pitchFamily="50" charset="0"/>
              </a:rPr>
              <a:t/>
            </a:r>
            <a:br>
              <a:rPr lang="en-GB" sz="3200" dirty="0" smtClean="0">
                <a:latin typeface="Sassoon Primary" pitchFamily="50" charset="0"/>
              </a:rPr>
            </a:br>
            <a:r>
              <a:rPr lang="en-GB" sz="3200" dirty="0">
                <a:latin typeface="Sassoon Primary" pitchFamily="50" charset="0"/>
              </a:rPr>
              <a:t/>
            </a:r>
            <a:br>
              <a:rPr lang="en-GB" sz="3200" dirty="0">
                <a:latin typeface="Sassoon Primary" pitchFamily="50" charset="0"/>
              </a:rPr>
            </a:br>
            <a:r>
              <a:rPr lang="en-GB" sz="3200" dirty="0">
                <a:latin typeface="Sassoon Primary" pitchFamily="50" charset="0"/>
                <a:hlinkClick r:id="rId2"/>
              </a:rPr>
              <a:t>https://</a:t>
            </a:r>
            <a:r>
              <a:rPr lang="en-GB" sz="3200" dirty="0" smtClean="0">
                <a:latin typeface="Sassoon Primary" pitchFamily="50" charset="0"/>
                <a:hlinkClick r:id="rId2"/>
              </a:rPr>
              <a:t>www.phonicsplay.co.uk/resources/phase/3/buried-treasure</a:t>
            </a:r>
            <a:r>
              <a:rPr lang="en-GB" sz="3200" dirty="0" smtClean="0">
                <a:latin typeface="Sassoon Primary" pitchFamily="50" charset="0"/>
              </a:rPr>
              <a:t/>
            </a:r>
            <a:br>
              <a:rPr lang="en-GB" sz="3200" dirty="0" smtClean="0">
                <a:latin typeface="Sassoon Primary" pitchFamily="50" charset="0"/>
              </a:rPr>
            </a:br>
            <a:r>
              <a:rPr lang="en-GB" sz="3200" dirty="0">
                <a:latin typeface="Sassoon Primary" pitchFamily="50" charset="0"/>
              </a:rPr>
              <a:t/>
            </a:r>
            <a:br>
              <a:rPr lang="en-GB" sz="3200" dirty="0">
                <a:latin typeface="Sassoon Primary" pitchFamily="50" charset="0"/>
              </a:rPr>
            </a:br>
            <a:r>
              <a:rPr lang="en-GB" sz="3200" dirty="0" smtClean="0">
                <a:latin typeface="Sassoon Primary" pitchFamily="50" charset="0"/>
              </a:rPr>
              <a:t>With the </a:t>
            </a:r>
            <a:r>
              <a:rPr lang="en-GB" sz="3200" dirty="0" smtClean="0">
                <a:latin typeface="Sassoon Primary" pitchFamily="50" charset="0"/>
              </a:rPr>
              <a:t>‘</a:t>
            </a:r>
            <a:r>
              <a:rPr lang="en-GB" sz="3200" dirty="0" err="1" smtClean="0">
                <a:latin typeface="Sassoon Primary" pitchFamily="50" charset="0"/>
              </a:rPr>
              <a:t>ure</a:t>
            </a:r>
            <a:r>
              <a:rPr lang="en-GB" sz="3200" dirty="0" smtClean="0">
                <a:latin typeface="Sassoon Primary" pitchFamily="50" charset="0"/>
              </a:rPr>
              <a:t>’</a:t>
            </a:r>
            <a:r>
              <a:rPr lang="en-GB" sz="3200" dirty="0" smtClean="0">
                <a:latin typeface="Sassoon Primary" pitchFamily="50" charset="0"/>
              </a:rPr>
              <a:t/>
            </a:r>
            <a:br>
              <a:rPr lang="en-GB" sz="3200" dirty="0" smtClean="0">
                <a:latin typeface="Sassoon Primary" pitchFamily="50" charset="0"/>
              </a:rPr>
            </a:br>
            <a:r>
              <a:rPr lang="en-GB" sz="3200" dirty="0" smtClean="0">
                <a:latin typeface="Sassoon Primary" pitchFamily="50" charset="0"/>
              </a:rPr>
              <a:t/>
            </a:r>
            <a:br>
              <a:rPr lang="en-GB" sz="3200" dirty="0" smtClean="0">
                <a:latin typeface="Sassoon Primary" pitchFamily="50" charset="0"/>
              </a:rPr>
            </a:br>
            <a:endParaRPr lang="en-GB" sz="3200" dirty="0">
              <a:latin typeface="Sassoon Primary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59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Sassoon Primary" pitchFamily="50" charset="0"/>
              </a:rPr>
              <a:t>English – RE Week</a:t>
            </a:r>
            <a:br>
              <a:rPr lang="en-US" sz="3200" dirty="0" smtClean="0">
                <a:latin typeface="Sassoon Primary" pitchFamily="50" charset="0"/>
              </a:rPr>
            </a:br>
            <a:r>
              <a:rPr lang="en-US" sz="2400" dirty="0" smtClean="0">
                <a:latin typeface="Sassoon Primary" pitchFamily="50" charset="0"/>
              </a:rPr>
              <a:t>Yesterday we </a:t>
            </a:r>
            <a:r>
              <a:rPr lang="en-US" sz="2400" dirty="0" smtClean="0">
                <a:latin typeface="Sassoon Primary" pitchFamily="50" charset="0"/>
              </a:rPr>
              <a:t>discussed the similarities and differences how </a:t>
            </a:r>
            <a:r>
              <a:rPr lang="en-US" sz="2400" dirty="0" smtClean="0">
                <a:latin typeface="Sassoon Primary" pitchFamily="50" charset="0"/>
              </a:rPr>
              <a:t>Christians and Muslims welcome a baby into the world.</a:t>
            </a:r>
            <a:endParaRPr lang="en-GB" sz="2400" dirty="0">
              <a:latin typeface="Sassoon Primary" pitchFamily="50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>
                <a:latin typeface="Sassoon Primary" pitchFamily="50" charset="0"/>
              </a:rPr>
              <a:t>Today you are going to be writing about a traditional Christian Christening.</a:t>
            </a:r>
          </a:p>
          <a:p>
            <a:pPr marL="0" indent="0">
              <a:buNone/>
            </a:pPr>
            <a:r>
              <a:rPr lang="en-GB" dirty="0">
                <a:latin typeface="Sassoon Primary" pitchFamily="50" charset="0"/>
              </a:rPr>
              <a:t/>
            </a:r>
            <a:br>
              <a:rPr lang="en-GB" dirty="0">
                <a:latin typeface="Sassoon Primary" pitchFamily="50" charset="0"/>
              </a:rPr>
            </a:br>
            <a:r>
              <a:rPr lang="en-GB" dirty="0" smtClean="0">
                <a:latin typeface="Sassoon Primary" pitchFamily="50" charset="0"/>
              </a:rPr>
              <a:t>Watch this video to recap:</a:t>
            </a:r>
          </a:p>
          <a:p>
            <a:r>
              <a:rPr lang="en-GB" dirty="0">
                <a:latin typeface="Sassoon Primary" pitchFamily="50" charset="0"/>
                <a:hlinkClick r:id="rId2"/>
              </a:rPr>
              <a:t>https://www.bbc.co.uk/bitesize/clips/zr34wmn</a:t>
            </a:r>
            <a:endParaRPr lang="en-GB" dirty="0">
              <a:latin typeface="Sassoon Primary" pitchFamily="50" charset="0"/>
            </a:endParaRPr>
          </a:p>
          <a:p>
            <a:r>
              <a:rPr lang="en-US" dirty="0">
                <a:latin typeface="Sassoon Primary" pitchFamily="50" charset="0"/>
              </a:rPr>
              <a:t>After watching the clip, talk about the water. How many times was water poured on Jamie’s head? 3- for the father, the son and the holy spirit, the three ways Christians understand God. You could also talk about the candle, </a:t>
            </a:r>
            <a:r>
              <a:rPr lang="en-US" dirty="0" err="1">
                <a:latin typeface="Sassoon Primary" pitchFamily="50" charset="0"/>
              </a:rPr>
              <a:t>symbolising</a:t>
            </a:r>
            <a:r>
              <a:rPr lang="en-US" dirty="0">
                <a:latin typeface="Sassoon Primary" pitchFamily="50" charset="0"/>
              </a:rPr>
              <a:t> the way a new baby is like a shining light.</a:t>
            </a:r>
          </a:p>
          <a:p>
            <a:pPr marL="0" indent="0">
              <a:buNone/>
            </a:pPr>
            <a:endParaRPr lang="en-GB" dirty="0">
              <a:latin typeface="Sassoon Primary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81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967621" y="765406"/>
            <a:ext cx="8238417" cy="994306"/>
          </a:xfrm>
          <a:solidFill>
            <a:srgbClr val="003F7B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 SemiBold" pitchFamily="2" charset="0"/>
              </a:rPr>
              <a:t>Christening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279650" y="1985249"/>
            <a:ext cx="4259971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A christening is when a baby is welcomed into the Christian faith. The baby’s parents and friends all go to a church service.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A person who leads a church is sometimes called a priest or a vicar.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At the start of the christening, the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vicar will welcome people to the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church and then read something from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the Bible.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9620" y="1985249"/>
            <a:ext cx="3481118" cy="397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484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64A538E-026B-472D-9C1D-1089667EBE46}"/>
              </a:ext>
            </a:extLst>
          </p:cNvPr>
          <p:cNvSpPr/>
          <p:nvPr/>
        </p:nvSpPr>
        <p:spPr>
          <a:xfrm>
            <a:off x="2275439" y="2778111"/>
            <a:ext cx="7152237" cy="113298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003F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620000" rtlCol="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Godparents are friends or family chosen by the baby’s parents. They make a promise to help the baby learn more about being a Christian. 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967621" y="765406"/>
            <a:ext cx="8238417" cy="994306"/>
          </a:xfrm>
          <a:solidFill>
            <a:srgbClr val="003F7B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 SemiBold" pitchFamily="2" charset="0"/>
              </a:rPr>
              <a:t>Godparents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2279650" y="1985248"/>
            <a:ext cx="7632700" cy="553998"/>
          </a:xfrm>
          <a:prstGeom prst="rect">
            <a:avLst/>
          </a:prstGeom>
        </p:spPr>
        <p:txBody>
          <a:bodyPr wrap="square" lIns="10800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Then, the parents and the baby will go and stand by the vicar along with some other people. They are called godparents.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189" y="2679842"/>
            <a:ext cx="3365284" cy="35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9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967621" y="765406"/>
            <a:ext cx="8238417" cy="994306"/>
          </a:xfrm>
          <a:solidFill>
            <a:srgbClr val="003F7B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 SemiBold" pitchFamily="2" charset="0"/>
              </a:rPr>
              <a:t>The Sign of the Cross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2279649" y="1985248"/>
            <a:ext cx="5962022" cy="144375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3F7B"/>
            </a:solidFill>
          </a:ln>
        </p:spPr>
        <p:txBody>
          <a:bodyPr wrap="square" lIns="72000" tIns="0" rIns="0" bIns="0" anchor="ctr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Sometimes in a christening, the vicar will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dip their hand in some oil. They will then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move their hand in the shape of a cross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over the baby’s head.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029321-3337-4247-A8D5-9EF7D76786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202" y="4145751"/>
            <a:ext cx="1237596" cy="194707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041F028-91EA-4E46-A810-2E9FDF37E579}"/>
              </a:ext>
            </a:extLst>
          </p:cNvPr>
          <p:cNvSpPr/>
          <p:nvPr/>
        </p:nvSpPr>
        <p:spPr>
          <a:xfrm>
            <a:off x="2325353" y="3654536"/>
            <a:ext cx="425997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The cross is special to Christians because they believe Jesus died on a cross.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381" y="1770387"/>
            <a:ext cx="3414056" cy="43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97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967621" y="765175"/>
            <a:ext cx="8238417" cy="994306"/>
          </a:xfrm>
          <a:solidFill>
            <a:srgbClr val="003F7B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 SemiBold" pitchFamily="2" charset="0"/>
              </a:rPr>
              <a:t>The Font</a:t>
            </a:r>
          </a:p>
        </p:txBody>
      </p:sp>
      <p:sp>
        <p:nvSpPr>
          <p:cNvPr id="5" name="Rectangle 4"/>
          <p:cNvSpPr/>
          <p:nvPr/>
        </p:nvSpPr>
        <p:spPr>
          <a:xfrm>
            <a:off x="2279648" y="1985249"/>
            <a:ext cx="5065730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Lots of churches have a font, </a:t>
            </a:r>
            <a:r>
              <a:rPr lang="en-GB" altLang="en-US"/>
              <a:t>which has </a:t>
            </a:r>
            <a:r>
              <a:rPr lang="en-GB" altLang="en-US" dirty="0"/>
              <a:t>water in it. The vicar will hold the baby’s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head over the font and then sprinkle the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baby with water.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The vicar will say the words: ‘I baptise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you in the name of the Father, and of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the Son and of the Holy Spirit.’</a:t>
            </a:r>
          </a:p>
        </p:txBody>
      </p:sp>
      <p:sp>
        <p:nvSpPr>
          <p:cNvPr id="6" name="Talk About It">
            <a:extLst>
              <a:ext uri="{FF2B5EF4-FFF2-40B4-BE49-F238E27FC236}">
                <a16:creationId xmlns:a16="http://schemas.microsoft.com/office/drawing/2014/main" id="{5D3794F1-78C6-4062-8E3A-5229C8F0B01C}"/>
              </a:ext>
            </a:extLst>
          </p:cNvPr>
          <p:cNvSpPr txBox="1">
            <a:spLocks/>
          </p:cNvSpPr>
          <p:nvPr/>
        </p:nvSpPr>
        <p:spPr>
          <a:xfrm>
            <a:off x="2279651" y="5703683"/>
            <a:ext cx="1887962" cy="399229"/>
          </a:xfrm>
          <a:prstGeom prst="roundRect">
            <a:avLst>
              <a:gd name="adj" fmla="val 9641"/>
            </a:avLst>
          </a:prstGeom>
          <a:solidFill>
            <a:srgbClr val="DE1E5A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1600" b="0" dirty="0">
                <a:solidFill>
                  <a:schemeClr val="bg1"/>
                </a:solidFill>
                <a:latin typeface="Twinkl SemiBold" pitchFamily="2" charset="0"/>
              </a:rPr>
              <a:t>Talk About It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22006A-8BE1-4506-85C6-E02419DADB52}"/>
              </a:ext>
            </a:extLst>
          </p:cNvPr>
          <p:cNvSpPr/>
          <p:nvPr/>
        </p:nvSpPr>
        <p:spPr>
          <a:xfrm>
            <a:off x="4406382" y="5626297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dirty="0"/>
              <a:t>How do you think the baby feels when the water </a:t>
            </a:r>
          </a:p>
          <a:p>
            <a:pPr>
              <a:spcBef>
                <a:spcPct val="0"/>
              </a:spcBef>
            </a:pPr>
            <a:r>
              <a:rPr lang="en-GB" altLang="en-US" dirty="0"/>
              <a:t>is sprinkled?</a:t>
            </a:r>
          </a:p>
        </p:txBody>
      </p:sp>
      <p:sp>
        <p:nvSpPr>
          <p:cNvPr id="9" name="Title 20">
            <a:extLst>
              <a:ext uri="{FF2B5EF4-FFF2-40B4-BE49-F238E27FC236}">
                <a16:creationId xmlns:a16="http://schemas.microsoft.com/office/drawing/2014/main" id="{9D1CF6F9-C084-467E-BD6D-8992E19C64A9}"/>
              </a:ext>
            </a:extLst>
          </p:cNvPr>
          <p:cNvSpPr txBox="1">
            <a:spLocks/>
          </p:cNvSpPr>
          <p:nvPr/>
        </p:nvSpPr>
        <p:spPr>
          <a:xfrm>
            <a:off x="1967620" y="4834640"/>
            <a:ext cx="8247470" cy="399229"/>
          </a:xfrm>
          <a:prstGeom prst="roundRect">
            <a:avLst>
              <a:gd name="adj" fmla="val 0"/>
            </a:avLst>
          </a:prstGeom>
          <a:solidFill>
            <a:srgbClr val="003F7B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endParaRPr lang="en-GB" sz="3600" dirty="0">
              <a:solidFill>
                <a:schemeClr val="bg1"/>
              </a:solidFill>
              <a:latin typeface="Twinkl SemiBold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698E8AD-1EC0-4BCB-9471-AC31D1656727}"/>
              </a:ext>
            </a:extLst>
          </p:cNvPr>
          <p:cNvSpPr/>
          <p:nvPr/>
        </p:nvSpPr>
        <p:spPr>
          <a:xfrm>
            <a:off x="6530566" y="1878760"/>
            <a:ext cx="3381786" cy="33817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3F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3E9A9A4-585F-495A-A139-F1DF0B1C2B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115" y="1858491"/>
            <a:ext cx="2026376" cy="357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58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967621" y="765175"/>
            <a:ext cx="8238417" cy="994306"/>
          </a:xfrm>
          <a:solidFill>
            <a:srgbClr val="003F7B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 SemiBold" pitchFamily="2" charset="0"/>
              </a:rPr>
              <a:t>Prayers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2279648" y="1985249"/>
            <a:ext cx="506573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Praying is talking to God. During the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christening, special prayers are said for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the baby.</a:t>
            </a:r>
          </a:p>
        </p:txBody>
      </p:sp>
      <p:sp>
        <p:nvSpPr>
          <p:cNvPr id="6" name="Talk About It">
            <a:extLst>
              <a:ext uri="{FF2B5EF4-FFF2-40B4-BE49-F238E27FC236}">
                <a16:creationId xmlns:a16="http://schemas.microsoft.com/office/drawing/2014/main" id="{5D3794F1-78C6-4062-8E3A-5229C8F0B01C}"/>
              </a:ext>
            </a:extLst>
          </p:cNvPr>
          <p:cNvSpPr txBox="1">
            <a:spLocks/>
          </p:cNvSpPr>
          <p:nvPr/>
        </p:nvSpPr>
        <p:spPr>
          <a:xfrm>
            <a:off x="2279651" y="5703683"/>
            <a:ext cx="1887962" cy="399229"/>
          </a:xfrm>
          <a:prstGeom prst="roundRect">
            <a:avLst>
              <a:gd name="adj" fmla="val 9641"/>
            </a:avLst>
          </a:prstGeom>
          <a:solidFill>
            <a:srgbClr val="DE1E5A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1600" b="0" dirty="0">
                <a:solidFill>
                  <a:schemeClr val="bg1"/>
                </a:solidFill>
                <a:latin typeface="Twinkl SemiBold" pitchFamily="2" charset="0"/>
              </a:rPr>
              <a:t>Talk About It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22006A-8BE1-4506-85C6-E02419DADB52}"/>
              </a:ext>
            </a:extLst>
          </p:cNvPr>
          <p:cNvSpPr/>
          <p:nvPr/>
        </p:nvSpPr>
        <p:spPr>
          <a:xfrm>
            <a:off x="4406382" y="5626297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dirty="0"/>
              <a:t>If you were going to say a prayer for a baby, what </a:t>
            </a:r>
          </a:p>
          <a:p>
            <a:pPr>
              <a:spcBef>
                <a:spcPct val="0"/>
              </a:spcBef>
            </a:pPr>
            <a:r>
              <a:rPr lang="en-GB" altLang="en-US" dirty="0"/>
              <a:t>would you say?</a:t>
            </a:r>
          </a:p>
        </p:txBody>
      </p:sp>
      <p:sp>
        <p:nvSpPr>
          <p:cNvPr id="9" name="Title 20">
            <a:extLst>
              <a:ext uri="{FF2B5EF4-FFF2-40B4-BE49-F238E27FC236}">
                <a16:creationId xmlns:a16="http://schemas.microsoft.com/office/drawing/2014/main" id="{9D1CF6F9-C084-467E-BD6D-8992E19C64A9}"/>
              </a:ext>
            </a:extLst>
          </p:cNvPr>
          <p:cNvSpPr txBox="1">
            <a:spLocks/>
          </p:cNvSpPr>
          <p:nvPr/>
        </p:nvSpPr>
        <p:spPr>
          <a:xfrm>
            <a:off x="1967620" y="4834640"/>
            <a:ext cx="8247470" cy="399229"/>
          </a:xfrm>
          <a:prstGeom prst="roundRect">
            <a:avLst>
              <a:gd name="adj" fmla="val 0"/>
            </a:avLst>
          </a:prstGeom>
          <a:solidFill>
            <a:srgbClr val="003F7B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endParaRPr lang="en-GB" sz="3600" dirty="0">
              <a:solidFill>
                <a:schemeClr val="bg1"/>
              </a:solidFill>
              <a:latin typeface="Twinkl SemiBold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698E8AD-1EC0-4BCB-9471-AC31D1656727}"/>
              </a:ext>
            </a:extLst>
          </p:cNvPr>
          <p:cNvSpPr/>
          <p:nvPr/>
        </p:nvSpPr>
        <p:spPr>
          <a:xfrm>
            <a:off x="6530566" y="1878760"/>
            <a:ext cx="3381786" cy="33817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3F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5F5DE4-7E44-4B4A-912A-889778B13C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00" t="-6767" r="-2339" b="12207"/>
          <a:stretch/>
        </p:blipFill>
        <p:spPr>
          <a:xfrm>
            <a:off x="6575832" y="1947460"/>
            <a:ext cx="3304515" cy="3304515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22293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967621" y="765175"/>
            <a:ext cx="8238417" cy="994306"/>
          </a:xfrm>
          <a:solidFill>
            <a:srgbClr val="003F7B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 SemiBold" pitchFamily="2" charset="0"/>
              </a:rPr>
              <a:t>A Candle</a:t>
            </a:r>
          </a:p>
        </p:txBody>
      </p:sp>
      <p:sp>
        <p:nvSpPr>
          <p:cNvPr id="5" name="Rectangle 4"/>
          <p:cNvSpPr/>
          <p:nvPr/>
        </p:nvSpPr>
        <p:spPr>
          <a:xfrm>
            <a:off x="2279648" y="1985249"/>
            <a:ext cx="506573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Sometimes at a christening, a special candle is lit. The vicar will say to the baby ‘Shine as a light in the world to the glory of God’.</a:t>
            </a:r>
          </a:p>
        </p:txBody>
      </p:sp>
      <p:sp>
        <p:nvSpPr>
          <p:cNvPr id="6" name="Talk About It">
            <a:extLst>
              <a:ext uri="{FF2B5EF4-FFF2-40B4-BE49-F238E27FC236}">
                <a16:creationId xmlns:a16="http://schemas.microsoft.com/office/drawing/2014/main" id="{5D3794F1-78C6-4062-8E3A-5229C8F0B01C}"/>
              </a:ext>
            </a:extLst>
          </p:cNvPr>
          <p:cNvSpPr txBox="1">
            <a:spLocks/>
          </p:cNvSpPr>
          <p:nvPr/>
        </p:nvSpPr>
        <p:spPr>
          <a:xfrm>
            <a:off x="2279651" y="5703683"/>
            <a:ext cx="1887962" cy="399229"/>
          </a:xfrm>
          <a:prstGeom prst="roundRect">
            <a:avLst>
              <a:gd name="adj" fmla="val 9641"/>
            </a:avLst>
          </a:prstGeom>
          <a:solidFill>
            <a:srgbClr val="DE1E5A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1600" b="0" dirty="0">
                <a:solidFill>
                  <a:schemeClr val="bg1"/>
                </a:solidFill>
                <a:latin typeface="Twinkl SemiBold" pitchFamily="2" charset="0"/>
              </a:rPr>
              <a:t>Talk About It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22006A-8BE1-4506-85C6-E02419DADB52}"/>
              </a:ext>
            </a:extLst>
          </p:cNvPr>
          <p:cNvSpPr/>
          <p:nvPr/>
        </p:nvSpPr>
        <p:spPr>
          <a:xfrm>
            <a:off x="4406382" y="5438746"/>
            <a:ext cx="5473964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dirty="0"/>
              <a:t>A candle brings light to dark places. Can you think of ways that bad times could be made better, just like the light makes darkness go away? </a:t>
            </a:r>
          </a:p>
        </p:txBody>
      </p:sp>
      <p:sp>
        <p:nvSpPr>
          <p:cNvPr id="9" name="Title 20">
            <a:extLst>
              <a:ext uri="{FF2B5EF4-FFF2-40B4-BE49-F238E27FC236}">
                <a16:creationId xmlns:a16="http://schemas.microsoft.com/office/drawing/2014/main" id="{9D1CF6F9-C084-467E-BD6D-8992E19C64A9}"/>
              </a:ext>
            </a:extLst>
          </p:cNvPr>
          <p:cNvSpPr txBox="1">
            <a:spLocks/>
          </p:cNvSpPr>
          <p:nvPr/>
        </p:nvSpPr>
        <p:spPr>
          <a:xfrm>
            <a:off x="1958567" y="4837049"/>
            <a:ext cx="8247470" cy="399229"/>
          </a:xfrm>
          <a:prstGeom prst="roundRect">
            <a:avLst>
              <a:gd name="adj" fmla="val 0"/>
            </a:avLst>
          </a:prstGeom>
          <a:solidFill>
            <a:srgbClr val="003F7B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endParaRPr lang="en-GB" sz="3600" dirty="0">
              <a:solidFill>
                <a:schemeClr val="bg1"/>
              </a:solidFill>
              <a:latin typeface="Twinkl SemiBold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698E8AD-1EC0-4BCB-9471-AC31D1656727}"/>
              </a:ext>
            </a:extLst>
          </p:cNvPr>
          <p:cNvSpPr/>
          <p:nvPr/>
        </p:nvSpPr>
        <p:spPr>
          <a:xfrm>
            <a:off x="6530566" y="1878760"/>
            <a:ext cx="3381786" cy="33817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3F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E1BEB5-EB00-4BAC-8410-608B975A83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437" y="1937681"/>
            <a:ext cx="1132044" cy="320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8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0">
            <a:extLst>
              <a:ext uri="{FF2B5EF4-FFF2-40B4-BE49-F238E27FC236}">
                <a16:creationId xmlns:a16="http://schemas.microsoft.com/office/drawing/2014/main" id="{9D1CF6F9-C084-467E-BD6D-8992E19C64A9}"/>
              </a:ext>
            </a:extLst>
          </p:cNvPr>
          <p:cNvSpPr txBox="1">
            <a:spLocks/>
          </p:cNvSpPr>
          <p:nvPr/>
        </p:nvSpPr>
        <p:spPr>
          <a:xfrm>
            <a:off x="1958567" y="4861318"/>
            <a:ext cx="8247470" cy="399229"/>
          </a:xfrm>
          <a:prstGeom prst="roundRect">
            <a:avLst>
              <a:gd name="adj" fmla="val 0"/>
            </a:avLst>
          </a:prstGeom>
          <a:solidFill>
            <a:srgbClr val="003F7B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endParaRPr lang="en-GB" sz="3600" dirty="0">
              <a:solidFill>
                <a:schemeClr val="bg1"/>
              </a:solidFill>
              <a:latin typeface="Twinkl SemiBold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24760A-5D87-45D1-83E7-8C429D01BF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2" r="24446"/>
          <a:stretch/>
        </p:blipFill>
        <p:spPr>
          <a:xfrm>
            <a:off x="6530567" y="1903030"/>
            <a:ext cx="3357517" cy="3357517"/>
          </a:xfrm>
          <a:prstGeom prst="flowChartConnector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967621" y="765175"/>
            <a:ext cx="8238417" cy="994306"/>
          </a:xfrm>
          <a:solidFill>
            <a:srgbClr val="003F7B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 SemiBold" pitchFamily="2" charset="0"/>
              </a:rPr>
              <a:t>A Party</a:t>
            </a:r>
          </a:p>
        </p:txBody>
      </p:sp>
      <p:sp>
        <p:nvSpPr>
          <p:cNvPr id="5" name="Rectangle 4"/>
          <p:cNvSpPr/>
          <p:nvPr/>
        </p:nvSpPr>
        <p:spPr>
          <a:xfrm>
            <a:off x="2279649" y="1985249"/>
            <a:ext cx="4373677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After the christening, family and friends might have a special meal or a party. </a:t>
            </a:r>
            <a:br>
              <a:rPr lang="en-GB" altLang="en-US" dirty="0"/>
            </a:br>
            <a:r>
              <a:rPr lang="en-GB" altLang="en-US" dirty="0"/>
              <a:t>It is a very happy time.</a:t>
            </a:r>
          </a:p>
        </p:txBody>
      </p:sp>
      <p:sp>
        <p:nvSpPr>
          <p:cNvPr id="6" name="Talk About It">
            <a:extLst>
              <a:ext uri="{FF2B5EF4-FFF2-40B4-BE49-F238E27FC236}">
                <a16:creationId xmlns:a16="http://schemas.microsoft.com/office/drawing/2014/main" id="{5D3794F1-78C6-4062-8E3A-5229C8F0B01C}"/>
              </a:ext>
            </a:extLst>
          </p:cNvPr>
          <p:cNvSpPr txBox="1">
            <a:spLocks/>
          </p:cNvSpPr>
          <p:nvPr/>
        </p:nvSpPr>
        <p:spPr>
          <a:xfrm>
            <a:off x="2279651" y="5703683"/>
            <a:ext cx="1887962" cy="399229"/>
          </a:xfrm>
          <a:prstGeom prst="roundRect">
            <a:avLst>
              <a:gd name="adj" fmla="val 9641"/>
            </a:avLst>
          </a:prstGeom>
          <a:solidFill>
            <a:srgbClr val="DE1E5A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1600" b="0" dirty="0">
                <a:solidFill>
                  <a:schemeClr val="bg1"/>
                </a:solidFill>
                <a:latin typeface="Twinkl SemiBold" pitchFamily="2" charset="0"/>
              </a:rPr>
              <a:t>Talk About It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22006A-8BE1-4506-85C6-E02419DADB52}"/>
              </a:ext>
            </a:extLst>
          </p:cNvPr>
          <p:cNvSpPr/>
          <p:nvPr/>
        </p:nvSpPr>
        <p:spPr>
          <a:xfrm>
            <a:off x="4438385" y="5764797"/>
            <a:ext cx="54739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dirty="0"/>
              <a:t>What special food would you have at a party?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698E8AD-1EC0-4BCB-9471-AC31D1656727}"/>
              </a:ext>
            </a:extLst>
          </p:cNvPr>
          <p:cNvSpPr/>
          <p:nvPr/>
        </p:nvSpPr>
        <p:spPr>
          <a:xfrm>
            <a:off x="6530566" y="1878760"/>
            <a:ext cx="3381786" cy="3381786"/>
          </a:xfrm>
          <a:prstGeom prst="ellipse">
            <a:avLst/>
          </a:prstGeom>
          <a:noFill/>
          <a:ln w="38100">
            <a:solidFill>
              <a:srgbClr val="003F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5468" y="2816246"/>
            <a:ext cx="1463167" cy="28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45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3149" y="702006"/>
            <a:ext cx="9601196" cy="53852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>
                <a:latin typeface="Sassoon Primary" pitchFamily="50" charset="0"/>
              </a:rPr>
              <a:t>Write down what happens at a traditional Christian Christening.</a:t>
            </a:r>
          </a:p>
          <a:p>
            <a:pPr marL="0" indent="0" algn="ctr">
              <a:buNone/>
            </a:pPr>
            <a:r>
              <a:rPr lang="en-GB" dirty="0" smtClean="0">
                <a:latin typeface="Sassoon Primary" pitchFamily="50" charset="0"/>
              </a:rPr>
              <a:t>Here are your key words to help you:</a:t>
            </a:r>
          </a:p>
          <a:p>
            <a:pPr marL="0" indent="0" algn="ctr">
              <a:buNone/>
            </a:pPr>
            <a:endParaRPr lang="en-GB" sz="3600" dirty="0" smtClean="0">
              <a:latin typeface="Sassoon Primary" pitchFamily="50" charset="0"/>
            </a:endParaRPr>
          </a:p>
          <a:p>
            <a:pPr marL="0" indent="0" algn="ctr">
              <a:buNone/>
            </a:pPr>
            <a:r>
              <a:rPr lang="en-GB" sz="3600" dirty="0" smtClean="0">
                <a:latin typeface="Sassoon Primary" pitchFamily="50" charset="0"/>
              </a:rPr>
              <a:t>Christening</a:t>
            </a:r>
          </a:p>
          <a:p>
            <a:pPr marL="0" indent="0" algn="ctr">
              <a:buNone/>
            </a:pPr>
            <a:r>
              <a:rPr lang="en-GB" sz="3600" dirty="0" smtClean="0">
                <a:latin typeface="Sassoon Primary" pitchFamily="50" charset="0"/>
              </a:rPr>
              <a:t>God</a:t>
            </a:r>
          </a:p>
          <a:p>
            <a:pPr marL="0" indent="0" algn="ctr">
              <a:buNone/>
            </a:pPr>
            <a:r>
              <a:rPr lang="en-GB" sz="3600" dirty="0" smtClean="0">
                <a:latin typeface="Sassoon Primary" pitchFamily="50" charset="0"/>
              </a:rPr>
              <a:t>Baby</a:t>
            </a:r>
          </a:p>
          <a:p>
            <a:pPr marL="0" indent="0" algn="ctr">
              <a:buNone/>
            </a:pPr>
            <a:r>
              <a:rPr lang="en-GB" sz="3600" dirty="0" smtClean="0">
                <a:latin typeface="Sassoon Primary" pitchFamily="50" charset="0"/>
              </a:rPr>
              <a:t>Water</a:t>
            </a:r>
          </a:p>
          <a:p>
            <a:pPr marL="0" indent="0" algn="ctr">
              <a:buNone/>
            </a:pPr>
            <a:r>
              <a:rPr lang="en-GB" sz="3600" dirty="0" smtClean="0">
                <a:latin typeface="Sassoon Primary" pitchFamily="50" charset="0"/>
              </a:rPr>
              <a:t>Vicar</a:t>
            </a:r>
            <a:endParaRPr lang="en-GB" sz="3600" dirty="0">
              <a:latin typeface="Sassoon Primary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548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504" y="825377"/>
            <a:ext cx="10630987" cy="676851"/>
          </a:xfrm>
        </p:spPr>
        <p:txBody>
          <a:bodyPr>
            <a:noAutofit/>
          </a:bodyPr>
          <a:lstStyle/>
          <a:p>
            <a:pPr algn="l"/>
            <a:r>
              <a:rPr lang="en-GB" sz="3200" dirty="0" smtClean="0">
                <a:latin typeface="Sassoon Primary" pitchFamily="50" charset="0"/>
              </a:rPr>
              <a:t>Early Bird Phonics</a:t>
            </a:r>
            <a:endParaRPr lang="en-GB" sz="3200" dirty="0">
              <a:latin typeface="Sassoon Primary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860765"/>
            <a:ext cx="9601196" cy="15806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smtClean="0">
                <a:latin typeface="Sassoon Primary" pitchFamily="50" charset="0"/>
              </a:rPr>
              <a:t>What words can you write that begin with the letter ‘s’?</a:t>
            </a:r>
            <a:endParaRPr lang="en-GB" sz="3600" dirty="0">
              <a:latin typeface="Sassoon Primary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09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824" y="681687"/>
            <a:ext cx="9601196" cy="689914"/>
          </a:xfrm>
        </p:spPr>
        <p:txBody>
          <a:bodyPr>
            <a:normAutofit/>
          </a:bodyPr>
          <a:lstStyle/>
          <a:p>
            <a:pPr algn="l"/>
            <a:r>
              <a:rPr lang="en-GB" sz="3600" dirty="0" smtClean="0">
                <a:latin typeface="Sassoon Primary" pitchFamily="50" charset="0"/>
              </a:rPr>
              <a:t>Maths</a:t>
            </a:r>
            <a:endParaRPr lang="en-GB" sz="3600" dirty="0">
              <a:latin typeface="Sassoon Primary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8019" y="1564156"/>
            <a:ext cx="9601196" cy="12574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Sassoon Primary" pitchFamily="50" charset="0"/>
              </a:rPr>
              <a:t>In Maths we have been looking at ordering numbers from smallest to greatest.</a:t>
            </a:r>
            <a:endParaRPr lang="en-GB" dirty="0" smtClean="0">
              <a:latin typeface="Sassoon Primary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937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824" y="681687"/>
            <a:ext cx="9601196" cy="689914"/>
          </a:xfrm>
        </p:spPr>
        <p:txBody>
          <a:bodyPr>
            <a:normAutofit/>
          </a:bodyPr>
          <a:lstStyle/>
          <a:p>
            <a:pPr algn="l"/>
            <a:r>
              <a:rPr lang="en-GB" sz="3600" dirty="0" smtClean="0">
                <a:latin typeface="Sassoon Primary" pitchFamily="50" charset="0"/>
              </a:rPr>
              <a:t>Maths – Ordering numbers</a:t>
            </a:r>
            <a:endParaRPr lang="en-GB" sz="3600" dirty="0">
              <a:latin typeface="Sassoon Primary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705" y="2849880"/>
            <a:ext cx="9601196" cy="1257422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latin typeface="Sassoon Primary" pitchFamily="50" charset="0"/>
              </a:rPr>
              <a:t>Roll the dice three times and write them down on a whiteboard.</a:t>
            </a:r>
          </a:p>
          <a:p>
            <a:r>
              <a:rPr lang="en-GB" dirty="0" smtClean="0">
                <a:latin typeface="Sassoon Primary" pitchFamily="50" charset="0"/>
              </a:rPr>
              <a:t>Using the worksheet (on blog) write them down in the correct order.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76894" y="4885508"/>
            <a:ext cx="9656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Sassoon Primary" pitchFamily="50" charset="0"/>
              </a:rPr>
              <a:t>smallest						      greatest</a:t>
            </a:r>
            <a:endParaRPr lang="en-GB" sz="2800" dirty="0">
              <a:latin typeface="Sassoon Primary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44537" y="4558937"/>
            <a:ext cx="1554480" cy="133241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353049" y="4558937"/>
            <a:ext cx="1554480" cy="133241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061561" y="4558937"/>
            <a:ext cx="1554480" cy="133241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276894" y="1429173"/>
            <a:ext cx="9601196" cy="12574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dirty="0" smtClean="0">
                <a:latin typeface="Sassoon Primary" pitchFamily="50" charset="0"/>
              </a:rPr>
              <a:t>In Maths we have been looking at ordering numbers from smallest to greatest.</a:t>
            </a:r>
            <a:endParaRPr lang="en-GB" dirty="0" smtClean="0">
              <a:latin typeface="Sassoon Primary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353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2" y="564120"/>
            <a:ext cx="9601196" cy="1303867"/>
          </a:xfrm>
        </p:spPr>
        <p:txBody>
          <a:bodyPr/>
          <a:lstStyle/>
          <a:p>
            <a:pPr algn="l"/>
            <a:r>
              <a:rPr lang="en-GB" dirty="0" smtClean="0">
                <a:latin typeface="Sassoon Primary" pitchFamily="50" charset="0"/>
              </a:rPr>
              <a:t>Phonics</a:t>
            </a:r>
            <a:endParaRPr lang="en-GB" dirty="0">
              <a:latin typeface="Sassoon Primary" pitchFamily="50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38479" y="2560316"/>
            <a:ext cx="9601196" cy="3318936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>
                <a:latin typeface="Sassoon Primary" pitchFamily="50" charset="0"/>
              </a:rPr>
              <a:t>Recap Phase 2 and 3 sounds</a:t>
            </a:r>
          </a:p>
          <a:p>
            <a:endParaRPr lang="en-GB" dirty="0">
              <a:latin typeface="Sassoon Primary" pitchFamily="50" charset="0"/>
            </a:endParaRPr>
          </a:p>
          <a:p>
            <a:r>
              <a:rPr lang="en-GB" dirty="0" smtClean="0">
                <a:latin typeface="Sassoon Primary" pitchFamily="50" charset="0"/>
              </a:rPr>
              <a:t>Phonics Play – Flashcards</a:t>
            </a:r>
          </a:p>
          <a:p>
            <a:pPr marL="0" indent="0">
              <a:buNone/>
            </a:pPr>
            <a:r>
              <a:rPr lang="en-GB" dirty="0" smtClean="0">
                <a:latin typeface="Sassoon Primary" pitchFamily="50" charset="0"/>
              </a:rPr>
              <a:t>Log in:</a:t>
            </a:r>
          </a:p>
          <a:p>
            <a:r>
              <a:rPr lang="en-GB" dirty="0" smtClean="0">
                <a:latin typeface="Sassoon Primary" pitchFamily="50" charset="0"/>
              </a:rPr>
              <a:t>Username: school</a:t>
            </a:r>
          </a:p>
          <a:p>
            <a:r>
              <a:rPr lang="en-GB" dirty="0" smtClean="0">
                <a:latin typeface="Sassoon Primary" pitchFamily="50" charset="0"/>
              </a:rPr>
              <a:t>Password: meadow</a:t>
            </a:r>
          </a:p>
          <a:p>
            <a:endParaRPr lang="en-GB" dirty="0">
              <a:latin typeface="Sassoon Primary" pitchFamily="50" charset="0"/>
            </a:endParaRPr>
          </a:p>
          <a:p>
            <a:r>
              <a:rPr lang="en-GB" dirty="0" smtClean="0">
                <a:latin typeface="Sassoon Primary" pitchFamily="50" charset="0"/>
              </a:rPr>
              <a:t>Tricky word song:</a:t>
            </a:r>
          </a:p>
          <a:p>
            <a:r>
              <a:rPr lang="en-GB" dirty="0">
                <a:latin typeface="Sassoon Primary" pitchFamily="50" charset="0"/>
                <a:hlinkClick r:id="rId2"/>
              </a:rPr>
              <a:t>https://</a:t>
            </a:r>
            <a:r>
              <a:rPr lang="en-GB" dirty="0" smtClean="0">
                <a:latin typeface="Sassoon Primary" pitchFamily="50" charset="0"/>
                <a:hlinkClick r:id="rId2"/>
              </a:rPr>
              <a:t>www.youtube.com/watch?v=R087lYrRpgY</a:t>
            </a:r>
            <a:endParaRPr lang="en-GB" dirty="0" smtClean="0">
              <a:latin typeface="Sassoon Primary" pitchFamily="50" charset="0"/>
            </a:endParaRPr>
          </a:p>
          <a:p>
            <a:endParaRPr lang="en-GB" dirty="0">
              <a:latin typeface="Sassoon Primary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52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308" y="740085"/>
            <a:ext cx="9601196" cy="1303867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>
                <a:latin typeface="Sassoon Primary" pitchFamily="50" charset="0"/>
              </a:rPr>
              <a:t>Revisit: </a:t>
            </a:r>
            <a:br>
              <a:rPr lang="en-US" sz="4000" dirty="0" smtClean="0">
                <a:latin typeface="Sassoon Primary" pitchFamily="50" charset="0"/>
              </a:rPr>
            </a:br>
            <a:r>
              <a:rPr lang="en-US" sz="4000" dirty="0" smtClean="0">
                <a:latin typeface="Sassoon Primary" pitchFamily="50" charset="0"/>
              </a:rPr>
              <a:t>Yesterday we learned the </a:t>
            </a:r>
            <a:r>
              <a:rPr lang="en-US" sz="4000" dirty="0" smtClean="0">
                <a:latin typeface="Sassoon Primary" pitchFamily="50" charset="0"/>
              </a:rPr>
              <a:t>‘</a:t>
            </a:r>
            <a:r>
              <a:rPr lang="en-US" sz="4000" dirty="0" err="1" smtClean="0">
                <a:latin typeface="Sassoon Primary" pitchFamily="50" charset="0"/>
              </a:rPr>
              <a:t>er</a:t>
            </a:r>
            <a:r>
              <a:rPr lang="en-US" sz="4000" dirty="0" smtClean="0">
                <a:latin typeface="Sassoon Primary" pitchFamily="50" charset="0"/>
              </a:rPr>
              <a:t>’ </a:t>
            </a:r>
            <a:r>
              <a:rPr lang="en-US" sz="4000" dirty="0" smtClean="0">
                <a:latin typeface="Sassoon Primary" pitchFamily="50" charset="0"/>
              </a:rPr>
              <a:t>di</a:t>
            </a:r>
            <a:r>
              <a:rPr lang="en-US" sz="4000" dirty="0" smtClean="0">
                <a:latin typeface="Sassoon Primary" pitchFamily="50" charset="0"/>
              </a:rPr>
              <a:t>graph</a:t>
            </a:r>
            <a:r>
              <a:rPr lang="en-US" sz="4000" dirty="0" smtClean="0">
                <a:latin typeface="Sassoon Primary" pitchFamily="50" charset="0"/>
              </a:rPr>
              <a:t>, like in </a:t>
            </a:r>
            <a:r>
              <a:rPr lang="en-US" sz="4000" dirty="0" smtClean="0">
                <a:latin typeface="Sassoon Primary" pitchFamily="50" charset="0"/>
              </a:rPr>
              <a:t>‘</a:t>
            </a:r>
            <a:r>
              <a:rPr lang="en-US" sz="4000" dirty="0" smtClean="0">
                <a:latin typeface="Sassoon Primary" pitchFamily="50" charset="0"/>
              </a:rPr>
              <a:t>summ</a:t>
            </a:r>
            <a:r>
              <a:rPr lang="en-US" sz="4000" dirty="0" smtClean="0">
                <a:solidFill>
                  <a:srgbClr val="FF0000"/>
                </a:solidFill>
                <a:latin typeface="Sassoon Primary" pitchFamily="50" charset="0"/>
              </a:rPr>
              <a:t>er</a:t>
            </a:r>
            <a:r>
              <a:rPr lang="en-US" sz="4000" dirty="0" smtClean="0">
                <a:latin typeface="Sassoon Primary" pitchFamily="50" charset="0"/>
              </a:rPr>
              <a:t>’.</a:t>
            </a:r>
            <a:endParaRPr lang="en-GB" sz="4000" dirty="0">
              <a:latin typeface="Sassoon Primary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6213" y="3092508"/>
            <a:ext cx="9601196" cy="19366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0400" dirty="0" smtClean="0">
                <a:latin typeface="Twinkl Precursive" panose="02000000000000000000" pitchFamily="2" charset="0"/>
              </a:rPr>
              <a:t>er</a:t>
            </a:r>
            <a:endParaRPr lang="en-US" sz="6000" dirty="0" smtClean="0">
              <a:latin typeface="Twinkl Precursiv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7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2-Point Star 3"/>
          <p:cNvSpPr/>
          <p:nvPr/>
        </p:nvSpPr>
        <p:spPr>
          <a:xfrm>
            <a:off x="9412942" y="137956"/>
            <a:ext cx="2595281" cy="2418976"/>
          </a:xfrm>
          <a:prstGeom prst="star32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ysClr val="windowText" lastClr="000000"/>
                </a:solidFill>
                <a:latin typeface="Twinkl Precursive" panose="02000000000000000000" pitchFamily="2" charset="0"/>
              </a:rPr>
              <a:t>ear</a:t>
            </a:r>
            <a:endParaRPr lang="en-GB" sz="4400" dirty="0">
              <a:solidFill>
                <a:sysClr val="windowText" lastClr="000000"/>
              </a:solidFill>
              <a:latin typeface="Twinkl Precursive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3344" y="1189298"/>
            <a:ext cx="36407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Twinkl Precursive" panose="02000000000000000000" pitchFamily="2" charset="0"/>
              </a:rPr>
              <a:t>summer</a:t>
            </a:r>
            <a:endParaRPr lang="en-GB" sz="5400" dirty="0">
              <a:latin typeface="Twinkl Precursive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4235" y="2834962"/>
            <a:ext cx="26725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Twinkl Precursive" panose="02000000000000000000" pitchFamily="2" charset="0"/>
              </a:rPr>
              <a:t>boxer</a:t>
            </a:r>
            <a:endParaRPr lang="en-GB" sz="5400" dirty="0">
              <a:latin typeface="Twinkl Precursive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55885" y="4480627"/>
            <a:ext cx="26356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Twinkl Precursive" panose="02000000000000000000" pitchFamily="2" charset="0"/>
              </a:rPr>
              <a:t>letter</a:t>
            </a:r>
            <a:endParaRPr lang="en-GB" sz="5400" dirty="0">
              <a:latin typeface="Twinkl Precursive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34635" y="1211869"/>
            <a:ext cx="37032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Twinkl Precursive" panose="02000000000000000000" pitchFamily="2" charset="0"/>
              </a:rPr>
              <a:t>hammer</a:t>
            </a:r>
            <a:endParaRPr lang="en-GB" sz="5400" dirty="0">
              <a:latin typeface="Twinkl Precursive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33245" y="2965591"/>
            <a:ext cx="31133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Twinkl Precursive" panose="02000000000000000000" pitchFamily="2" charset="0"/>
              </a:rPr>
              <a:t>ladder</a:t>
            </a:r>
            <a:endParaRPr lang="en-GB" sz="5400" dirty="0">
              <a:latin typeface="Twinkl Precursive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33245" y="4480627"/>
            <a:ext cx="31101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Twinkl Precursive" panose="02000000000000000000" pitchFamily="2" charset="0"/>
              </a:rPr>
              <a:t>dinner</a:t>
            </a:r>
            <a:endParaRPr lang="en-GB" sz="5400" dirty="0">
              <a:latin typeface="Twinkl Precursive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4300" y="643465"/>
            <a:ext cx="4463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Sassoon Primary" pitchFamily="50" charset="0"/>
              </a:rPr>
              <a:t>Read these words with the ‘</a:t>
            </a:r>
            <a:r>
              <a:rPr lang="en-GB" dirty="0" err="1" smtClean="0">
                <a:latin typeface="Sassoon Primary" pitchFamily="50" charset="0"/>
              </a:rPr>
              <a:t>er</a:t>
            </a:r>
            <a:r>
              <a:rPr lang="en-GB" dirty="0" smtClean="0">
                <a:latin typeface="Sassoon Primary" pitchFamily="50" charset="0"/>
              </a:rPr>
              <a:t>’ digraph:</a:t>
            </a:r>
            <a:endParaRPr lang="en-GB" dirty="0">
              <a:latin typeface="Sassoon Primary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97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565274"/>
            <a:ext cx="9601196" cy="1303867"/>
          </a:xfrm>
        </p:spPr>
        <p:txBody>
          <a:bodyPr/>
          <a:lstStyle/>
          <a:p>
            <a:r>
              <a:rPr lang="en-US" dirty="0" smtClean="0">
                <a:latin typeface="Sassoon Primary" pitchFamily="50" charset="0"/>
              </a:rPr>
              <a:t>New sound of the day!</a:t>
            </a:r>
            <a:endParaRPr lang="en-GB" dirty="0">
              <a:latin typeface="Sassoon Primary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0472" y="3027575"/>
            <a:ext cx="4903693" cy="25932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latin typeface="Sassoon Primary" pitchFamily="50" charset="0"/>
              </a:rPr>
              <a:t>Our new </a:t>
            </a:r>
            <a:r>
              <a:rPr lang="en-US" sz="3200" dirty="0" smtClean="0">
                <a:latin typeface="Sassoon Primary" pitchFamily="50" charset="0"/>
              </a:rPr>
              <a:t>tri</a:t>
            </a:r>
            <a:r>
              <a:rPr lang="en-US" sz="3200" dirty="0" smtClean="0">
                <a:latin typeface="Sassoon Primary" pitchFamily="50" charset="0"/>
              </a:rPr>
              <a:t>graph </a:t>
            </a:r>
            <a:r>
              <a:rPr lang="en-US" sz="3200" dirty="0" smtClean="0">
                <a:latin typeface="Sassoon Primary" pitchFamily="50" charset="0"/>
              </a:rPr>
              <a:t>is </a:t>
            </a:r>
            <a:r>
              <a:rPr lang="en-US" sz="3200" dirty="0" smtClean="0">
                <a:latin typeface="Sassoon Primary" pitchFamily="50" charset="0"/>
              </a:rPr>
              <a:t>/</a:t>
            </a:r>
            <a:r>
              <a:rPr lang="en-US" sz="3200" dirty="0" smtClean="0">
                <a:latin typeface="Sassoon Primary" pitchFamily="50" charset="0"/>
              </a:rPr>
              <a:t>ure</a:t>
            </a:r>
            <a:r>
              <a:rPr lang="en-US" sz="3200" dirty="0" smtClean="0">
                <a:latin typeface="Sassoon Primary" pitchFamily="50" charset="0"/>
              </a:rPr>
              <a:t>/ </a:t>
            </a:r>
            <a:r>
              <a:rPr lang="en-US" sz="3200" dirty="0" smtClean="0">
                <a:latin typeface="Sassoon Primary" pitchFamily="50" charset="0"/>
              </a:rPr>
              <a:t>like in </a:t>
            </a:r>
            <a:r>
              <a:rPr lang="en-US" sz="3200" dirty="0" smtClean="0">
                <a:latin typeface="Sassoon Primary" pitchFamily="50" charset="0"/>
              </a:rPr>
              <a:t>‘pure’</a:t>
            </a:r>
          </a:p>
          <a:p>
            <a:pPr marL="0" indent="0" algn="ctr">
              <a:buNone/>
            </a:pPr>
            <a:endParaRPr lang="en-US" sz="3200" dirty="0">
              <a:latin typeface="Sassoon Primary" pitchFamily="50" charset="0"/>
            </a:endParaRPr>
          </a:p>
          <a:p>
            <a:pPr marL="0" indent="0" algn="ctr">
              <a:buNone/>
            </a:pPr>
            <a:r>
              <a:rPr lang="en-US" sz="3200" dirty="0" smtClean="0">
                <a:latin typeface="Sassoon Primary" pitchFamily="50" charset="0"/>
              </a:rPr>
              <a:t>(Pronounced ‘your’</a:t>
            </a:r>
            <a:endParaRPr lang="en-US" sz="3200" dirty="0" smtClean="0">
              <a:latin typeface="Sassoon Primary" pitchFamily="50" charset="0"/>
            </a:endParaRPr>
          </a:p>
        </p:txBody>
      </p:sp>
      <p:sp>
        <p:nvSpPr>
          <p:cNvPr id="4" name="32-Point Star 3"/>
          <p:cNvSpPr/>
          <p:nvPr/>
        </p:nvSpPr>
        <p:spPr>
          <a:xfrm>
            <a:off x="1169895" y="1816848"/>
            <a:ext cx="4397188" cy="4180044"/>
          </a:xfrm>
          <a:prstGeom prst="star32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ysClr val="windowText" lastClr="000000"/>
                </a:solidFill>
                <a:latin typeface="Twinkl Precursive" panose="02000000000000000000" pitchFamily="2" charset="0"/>
              </a:rPr>
              <a:t>ure</a:t>
            </a:r>
            <a:endParaRPr lang="en-GB" sz="6600" dirty="0">
              <a:solidFill>
                <a:sysClr val="windowText" lastClr="000000"/>
              </a:solidFill>
              <a:latin typeface="Twinkl Precursiv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30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2-Point Star 3"/>
          <p:cNvSpPr/>
          <p:nvPr/>
        </p:nvSpPr>
        <p:spPr>
          <a:xfrm>
            <a:off x="9412942" y="137956"/>
            <a:ext cx="2595281" cy="2418976"/>
          </a:xfrm>
          <a:prstGeom prst="star32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ysClr val="windowText" lastClr="000000"/>
                </a:solidFill>
                <a:latin typeface="Twinkl Precursive" panose="02000000000000000000" pitchFamily="2" charset="0"/>
              </a:rPr>
              <a:t>ure</a:t>
            </a:r>
            <a:endParaRPr lang="en-GB" sz="4400" dirty="0">
              <a:solidFill>
                <a:sysClr val="windowText" lastClr="000000"/>
              </a:solidFill>
              <a:latin typeface="Twinkl Precursive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8189" y="1450555"/>
            <a:ext cx="21643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Twinkl Precursive" panose="02000000000000000000" pitchFamily="2" charset="0"/>
              </a:rPr>
              <a:t>pure</a:t>
            </a:r>
            <a:endParaRPr lang="en-GB" sz="5400" dirty="0">
              <a:latin typeface="Twinkl Precursive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8189" y="2965591"/>
            <a:ext cx="19752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Twinkl Precursive" panose="02000000000000000000" pitchFamily="2" charset="0"/>
              </a:rPr>
              <a:t>lure</a:t>
            </a:r>
            <a:endParaRPr lang="en-GB" sz="5400" dirty="0">
              <a:latin typeface="Twinkl Precursive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7212" y="4295808"/>
            <a:ext cx="32063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Twinkl Precursive" panose="02000000000000000000" pitchFamily="2" charset="0"/>
              </a:rPr>
              <a:t>assure</a:t>
            </a:r>
            <a:endParaRPr lang="en-GB" sz="5400" dirty="0">
              <a:latin typeface="Twinkl Precursive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33245" y="1450555"/>
            <a:ext cx="33265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Twinkl Precursive" panose="02000000000000000000" pitchFamily="2" charset="0"/>
              </a:rPr>
              <a:t>mature</a:t>
            </a:r>
            <a:endParaRPr lang="en-GB" sz="5400" dirty="0">
              <a:latin typeface="Twinkl Precursive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62286" y="2965591"/>
            <a:ext cx="30684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Twinkl Precursive" panose="02000000000000000000" pitchFamily="2" charset="0"/>
              </a:rPr>
              <a:t>secure</a:t>
            </a:r>
            <a:endParaRPr lang="en-GB" sz="5400" dirty="0">
              <a:latin typeface="Twinkl Precursive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8182" y="5626026"/>
            <a:ext cx="9170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Sassoon Primary" pitchFamily="50" charset="0"/>
              </a:rPr>
              <a:t>Write these words and add the sound buttons.</a:t>
            </a:r>
            <a:endParaRPr lang="en-GB" sz="2400" dirty="0">
              <a:latin typeface="Sassoon Primary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33245" y="4381243"/>
            <a:ext cx="35092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Twinkl Precursive" panose="02000000000000000000" pitchFamily="2" charset="0"/>
              </a:rPr>
              <a:t>manure</a:t>
            </a:r>
            <a:endParaRPr lang="en-GB" sz="5400" dirty="0">
              <a:latin typeface="Twinkl Precursive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4300" y="643465"/>
            <a:ext cx="461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Sassoon Primary" pitchFamily="50" charset="0"/>
              </a:rPr>
              <a:t>Read these words with the ‘</a:t>
            </a:r>
            <a:r>
              <a:rPr lang="en-GB" dirty="0" err="1" smtClean="0">
                <a:latin typeface="Sassoon Primary" pitchFamily="50" charset="0"/>
              </a:rPr>
              <a:t>ure</a:t>
            </a:r>
            <a:r>
              <a:rPr lang="en-GB" dirty="0" smtClean="0">
                <a:latin typeface="Sassoon Primary" pitchFamily="50" charset="0"/>
              </a:rPr>
              <a:t>’ trigraph:</a:t>
            </a:r>
            <a:endParaRPr lang="en-GB" dirty="0">
              <a:latin typeface="Sassoon Primary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67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2318</TotalTime>
  <Words>609</Words>
  <Application>Microsoft Office PowerPoint</Application>
  <PresentationFormat>Widescreen</PresentationFormat>
  <Paragraphs>103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Garamond</vt:lpstr>
      <vt:lpstr>Sassoon Primary</vt:lpstr>
      <vt:lpstr>Twinkl</vt:lpstr>
      <vt:lpstr>Twinkl Precursive</vt:lpstr>
      <vt:lpstr>Twinkl SemiBold</vt:lpstr>
      <vt:lpstr>Organic</vt:lpstr>
      <vt:lpstr>Learning for Friday 23rd October</vt:lpstr>
      <vt:lpstr>Early Bird Phonics</vt:lpstr>
      <vt:lpstr>Maths</vt:lpstr>
      <vt:lpstr>Maths – Ordering numbers</vt:lpstr>
      <vt:lpstr>Phonics</vt:lpstr>
      <vt:lpstr>Revisit:  Yesterday we learned the ‘er’ digraph, like in ‘summer’.</vt:lpstr>
      <vt:lpstr>PowerPoint Presentation</vt:lpstr>
      <vt:lpstr>New sound of the day!</vt:lpstr>
      <vt:lpstr>PowerPoint Presentation</vt:lpstr>
      <vt:lpstr>Buried Treasure:   https://www.phonicsplay.co.uk/resources/phase/3/buried-treasure  With the ‘ure’  </vt:lpstr>
      <vt:lpstr>English – RE Week Yesterday we discussed the similarities and differences how Christians and Muslims welcome a baby into the world.</vt:lpstr>
      <vt:lpstr>Christening</vt:lpstr>
      <vt:lpstr>Godparents</vt:lpstr>
      <vt:lpstr>The Sign of the Cross</vt:lpstr>
      <vt:lpstr>The Font</vt:lpstr>
      <vt:lpstr>Prayers</vt:lpstr>
      <vt:lpstr>A Candle</vt:lpstr>
      <vt:lpstr>A Party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for Wednesday 14th October</dc:title>
  <dc:creator>Bethany Jenkins</dc:creator>
  <cp:lastModifiedBy>Bethany Jenkins</cp:lastModifiedBy>
  <cp:revision>39</cp:revision>
  <dcterms:created xsi:type="dcterms:W3CDTF">2020-10-13T15:52:08Z</dcterms:created>
  <dcterms:modified xsi:type="dcterms:W3CDTF">2020-10-22T16:34:01Z</dcterms:modified>
</cp:coreProperties>
</file>