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950F0A-0258-4537-9BDA-ED7BD8248438}" type="datetimeFigureOut">
              <a:rPr lang="en-GB" smtClean="0"/>
              <a:t>04/07/2020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AE22F-7B00-4E74-8B6E-725843F58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96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7049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5442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605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5703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1931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40726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5603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5133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3C76E-F2BF-4C4E-8B0B-7FA16A8A813E}" type="datetimeFigureOut">
              <a:rPr lang="en-GB" smtClean="0"/>
              <a:t>04/07/2020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5D5C-D5C4-4399-B4E7-28F2ED4A5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140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3C76E-F2BF-4C4E-8B0B-7FA16A8A813E}" type="datetimeFigureOut">
              <a:rPr lang="en-GB" smtClean="0"/>
              <a:t>04/07/2020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5D5C-D5C4-4399-B4E7-28F2ED4A5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081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3C76E-F2BF-4C4E-8B0B-7FA16A8A813E}" type="datetimeFigureOut">
              <a:rPr lang="en-GB" smtClean="0"/>
              <a:t>04/07/2020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5D5C-D5C4-4399-B4E7-28F2ED4A5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60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3C76E-F2BF-4C4E-8B0B-7FA16A8A813E}" type="datetimeFigureOut">
              <a:rPr lang="en-GB" smtClean="0"/>
              <a:t>04/07/2020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5D5C-D5C4-4399-B4E7-28F2ED4A5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19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3C76E-F2BF-4C4E-8B0B-7FA16A8A813E}" type="datetimeFigureOut">
              <a:rPr lang="en-GB" smtClean="0"/>
              <a:t>04/07/2020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5D5C-D5C4-4399-B4E7-28F2ED4A5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475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3C76E-F2BF-4C4E-8B0B-7FA16A8A813E}" type="datetimeFigureOut">
              <a:rPr lang="en-GB" smtClean="0"/>
              <a:t>04/07/2020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5D5C-D5C4-4399-B4E7-28F2ED4A5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325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3C76E-F2BF-4C4E-8B0B-7FA16A8A813E}" type="datetimeFigureOut">
              <a:rPr lang="en-GB" smtClean="0"/>
              <a:t>04/07/2020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5D5C-D5C4-4399-B4E7-28F2ED4A5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706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3C76E-F2BF-4C4E-8B0B-7FA16A8A813E}" type="datetimeFigureOut">
              <a:rPr lang="en-GB" smtClean="0"/>
              <a:t>04/07/2020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5D5C-D5C4-4399-B4E7-28F2ED4A5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329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3C76E-F2BF-4C4E-8B0B-7FA16A8A813E}" type="datetimeFigureOut">
              <a:rPr lang="en-GB" smtClean="0"/>
              <a:t>04/07/2020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5D5C-D5C4-4399-B4E7-28F2ED4A5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18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3C76E-F2BF-4C4E-8B0B-7FA16A8A813E}" type="datetimeFigureOut">
              <a:rPr lang="en-GB" smtClean="0"/>
              <a:t>04/07/2020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5D5C-D5C4-4399-B4E7-28F2ED4A5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465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3C76E-F2BF-4C4E-8B0B-7FA16A8A813E}" type="datetimeFigureOut">
              <a:rPr lang="en-GB" smtClean="0"/>
              <a:t>04/07/2020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5D5C-D5C4-4399-B4E7-28F2ED4A5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3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3C76E-F2BF-4C4E-8B0B-7FA16A8A813E}" type="datetimeFigureOut">
              <a:rPr lang="en-GB" smtClean="0"/>
              <a:t>04/07/2020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85D5C-D5C4-4399-B4E7-28F2ED4A5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5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12A04D30-AED9-4FCE-937F-B50799E582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62"/>
            <a:ext cx="12191999" cy="699842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CD9B7228-DCD2-4E4F-92B3-6837A4E432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4144" y="334056"/>
            <a:ext cx="1211287" cy="121128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99CDA12D-16B9-41D8-87A6-51C2D40401C8}"/>
              </a:ext>
            </a:extLst>
          </p:cNvPr>
          <p:cNvSpPr/>
          <p:nvPr/>
        </p:nvSpPr>
        <p:spPr>
          <a:xfrm>
            <a:off x="3913800" y="1929009"/>
            <a:ext cx="4334899" cy="1030081"/>
          </a:xfrm>
          <a:prstGeom prst="rect">
            <a:avLst/>
          </a:prstGeom>
          <a:solidFill>
            <a:schemeClr val="accent1">
              <a:lumMod val="20000"/>
              <a:lumOff val="80000"/>
              <a:alpha val="16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Lesson 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213568E-2973-4F2E-A2AC-4FD754165400}"/>
              </a:ext>
            </a:extLst>
          </p:cNvPr>
          <p:cNvSpPr txBox="1"/>
          <p:nvPr/>
        </p:nvSpPr>
        <p:spPr>
          <a:xfrm>
            <a:off x="206476" y="3173095"/>
            <a:ext cx="11749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Step: Partitioning numbers</a:t>
            </a:r>
          </a:p>
        </p:txBody>
      </p:sp>
    </p:spTree>
    <p:extLst>
      <p:ext uri="{BB962C8B-B14F-4D97-AF65-F5344CB8AC3E}">
        <p14:creationId xmlns:p14="http://schemas.microsoft.com/office/powerpoint/2010/main" val="2437022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B9CCE23E-A2B2-4A93-A247-2009D3E02B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998429"/>
          </a:xfrm>
          <a:prstGeom prst="rect">
            <a:avLst/>
          </a:prstGeom>
        </p:spPr>
      </p:pic>
      <p:sp>
        <p:nvSpPr>
          <p:cNvPr id="56" name="Teardrop 55">
            <a:extLst>
              <a:ext uri="{FF2B5EF4-FFF2-40B4-BE49-F238E27FC236}">
                <a16:creationId xmlns="" xmlns:a16="http://schemas.microsoft.com/office/drawing/2014/main" id="{D508062E-8C66-46B5-9633-31A925F51808}"/>
              </a:ext>
            </a:extLst>
          </p:cNvPr>
          <p:cNvSpPr/>
          <p:nvPr/>
        </p:nvSpPr>
        <p:spPr>
          <a:xfrm>
            <a:off x="10827548" y="-20453"/>
            <a:ext cx="1364451" cy="711954"/>
          </a:xfrm>
          <a:prstGeom prst="teardrop">
            <a:avLst/>
          </a:prstGeom>
          <a:solidFill>
            <a:srgbClr val="55768F"/>
          </a:solidFill>
          <a:ln>
            <a:solidFill>
              <a:srgbClr val="5576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Fluency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2F8CCCF6-11AD-4922-A324-618670C51E0D}"/>
              </a:ext>
            </a:extLst>
          </p:cNvPr>
          <p:cNvSpPr txBox="1"/>
          <p:nvPr/>
        </p:nvSpPr>
        <p:spPr>
          <a:xfrm>
            <a:off x="358512" y="335524"/>
            <a:ext cx="116356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Complete the sentences.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AD14AA07-8A0D-4120-9902-7C39C82C866B}"/>
              </a:ext>
            </a:extLst>
          </p:cNvPr>
          <p:cNvSpPr txBox="1"/>
          <p:nvPr/>
        </p:nvSpPr>
        <p:spPr>
          <a:xfrm>
            <a:off x="1630289" y="1699262"/>
            <a:ext cx="10850298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            has  	          tens and 	        ones.  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978DD282-0EED-4A83-84DA-CEBAFA589800}"/>
              </a:ext>
            </a:extLst>
          </p:cNvPr>
          <p:cNvSpPr/>
          <p:nvPr/>
        </p:nvSpPr>
        <p:spPr>
          <a:xfrm>
            <a:off x="1824373" y="1543294"/>
            <a:ext cx="1132366" cy="9096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63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="" xmlns:a16="http://schemas.microsoft.com/office/drawing/2014/main" id="{87FEEC3A-378B-464A-93B0-FA0D8335A79A}"/>
              </a:ext>
            </a:extLst>
          </p:cNvPr>
          <p:cNvSpPr/>
          <p:nvPr/>
        </p:nvSpPr>
        <p:spPr>
          <a:xfrm>
            <a:off x="4263409" y="1543294"/>
            <a:ext cx="1132366" cy="9096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 b="1"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="" xmlns:a16="http://schemas.microsoft.com/office/drawing/2014/main" id="{310F607D-C32B-4554-ACE0-C880E5A5677F}"/>
              </a:ext>
            </a:extLst>
          </p:cNvPr>
          <p:cNvSpPr/>
          <p:nvPr/>
        </p:nvSpPr>
        <p:spPr>
          <a:xfrm>
            <a:off x="7776910" y="1543294"/>
            <a:ext cx="1132366" cy="9096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 b="1"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0872EFC7-2898-4217-A97E-EEE453E5F905}"/>
              </a:ext>
            </a:extLst>
          </p:cNvPr>
          <p:cNvSpPr txBox="1"/>
          <p:nvPr/>
        </p:nvSpPr>
        <p:spPr>
          <a:xfrm>
            <a:off x="4457768" y="1613392"/>
            <a:ext cx="743648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6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E9F2E410-4EF3-47A8-A4AA-7AA9F34F5830}"/>
              </a:ext>
            </a:extLst>
          </p:cNvPr>
          <p:cNvSpPr txBox="1"/>
          <p:nvPr/>
        </p:nvSpPr>
        <p:spPr>
          <a:xfrm>
            <a:off x="7971269" y="1613274"/>
            <a:ext cx="743648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3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08188419-FEBE-4369-BF01-E0CD325616BE}"/>
              </a:ext>
            </a:extLst>
          </p:cNvPr>
          <p:cNvSpPr txBox="1"/>
          <p:nvPr/>
        </p:nvSpPr>
        <p:spPr>
          <a:xfrm>
            <a:off x="1630289" y="3334680"/>
            <a:ext cx="10850298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            has  	          tens and 	        ones.   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="" xmlns:a16="http://schemas.microsoft.com/office/drawing/2014/main" id="{84500303-7448-4CDE-811D-80F43C4B31BC}"/>
              </a:ext>
            </a:extLst>
          </p:cNvPr>
          <p:cNvSpPr/>
          <p:nvPr/>
        </p:nvSpPr>
        <p:spPr>
          <a:xfrm>
            <a:off x="1824373" y="3178712"/>
            <a:ext cx="1132366" cy="9096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37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DD43090F-F07E-4DEF-9A49-BD482F96B967}"/>
              </a:ext>
            </a:extLst>
          </p:cNvPr>
          <p:cNvSpPr/>
          <p:nvPr/>
        </p:nvSpPr>
        <p:spPr>
          <a:xfrm>
            <a:off x="4263409" y="3178712"/>
            <a:ext cx="1132366" cy="9096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 b="1"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="" xmlns:a16="http://schemas.microsoft.com/office/drawing/2014/main" id="{7F58643C-F9C1-44EC-8C6F-85B4D7ECD549}"/>
              </a:ext>
            </a:extLst>
          </p:cNvPr>
          <p:cNvSpPr/>
          <p:nvPr/>
        </p:nvSpPr>
        <p:spPr>
          <a:xfrm>
            <a:off x="7776910" y="3178712"/>
            <a:ext cx="1132366" cy="9096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 b="1"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1EEDCAFA-579F-402D-A637-8CFA1BD8DBF5}"/>
              </a:ext>
            </a:extLst>
          </p:cNvPr>
          <p:cNvSpPr txBox="1"/>
          <p:nvPr/>
        </p:nvSpPr>
        <p:spPr>
          <a:xfrm>
            <a:off x="4457768" y="3248810"/>
            <a:ext cx="743648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3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17494CEB-4469-4207-9D94-B94D963A5F85}"/>
              </a:ext>
            </a:extLst>
          </p:cNvPr>
          <p:cNvSpPr txBox="1"/>
          <p:nvPr/>
        </p:nvSpPr>
        <p:spPr>
          <a:xfrm>
            <a:off x="7971269" y="3248692"/>
            <a:ext cx="743648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7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7E176346-336A-4E31-9EA8-FB259A6B875C}"/>
              </a:ext>
            </a:extLst>
          </p:cNvPr>
          <p:cNvSpPr txBox="1"/>
          <p:nvPr/>
        </p:nvSpPr>
        <p:spPr>
          <a:xfrm>
            <a:off x="1630289" y="4970098"/>
            <a:ext cx="10850298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            has  	          tens and 	        ones.   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="" xmlns:a16="http://schemas.microsoft.com/office/drawing/2014/main" id="{C7DD54F7-6B63-4B40-A9F3-113FCB89248D}"/>
              </a:ext>
            </a:extLst>
          </p:cNvPr>
          <p:cNvSpPr/>
          <p:nvPr/>
        </p:nvSpPr>
        <p:spPr>
          <a:xfrm>
            <a:off x="1824373" y="4814130"/>
            <a:ext cx="1132366" cy="9096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24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="" xmlns:a16="http://schemas.microsoft.com/office/drawing/2014/main" id="{01B751DD-D598-4928-AA0F-3772A2DD02CF}"/>
              </a:ext>
            </a:extLst>
          </p:cNvPr>
          <p:cNvSpPr/>
          <p:nvPr/>
        </p:nvSpPr>
        <p:spPr>
          <a:xfrm>
            <a:off x="4263409" y="4814130"/>
            <a:ext cx="1132366" cy="9096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 b="1"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="" xmlns:a16="http://schemas.microsoft.com/office/drawing/2014/main" id="{961C87E4-8377-4D71-8D7B-C42908B49665}"/>
              </a:ext>
            </a:extLst>
          </p:cNvPr>
          <p:cNvSpPr/>
          <p:nvPr/>
        </p:nvSpPr>
        <p:spPr>
          <a:xfrm>
            <a:off x="7776910" y="4814130"/>
            <a:ext cx="1132366" cy="9096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 b="1"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FE0BBC74-AAC0-4E2D-A48E-4D7ACD5A4E06}"/>
              </a:ext>
            </a:extLst>
          </p:cNvPr>
          <p:cNvSpPr txBox="1"/>
          <p:nvPr/>
        </p:nvSpPr>
        <p:spPr>
          <a:xfrm>
            <a:off x="4457768" y="4884228"/>
            <a:ext cx="743648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6B522DC7-9A7C-496A-A818-1858555D53B2}"/>
              </a:ext>
            </a:extLst>
          </p:cNvPr>
          <p:cNvSpPr txBox="1"/>
          <p:nvPr/>
        </p:nvSpPr>
        <p:spPr>
          <a:xfrm>
            <a:off x="7971269" y="4884110"/>
            <a:ext cx="743648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34560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4" grpId="0"/>
      <p:bldP spid="49" grpId="0"/>
      <p:bldP spid="50" grpId="0"/>
      <p:bldP spid="55" grpId="0"/>
      <p:bldP spid="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B9CCE23E-A2B2-4A93-A247-2009D3E02B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998429"/>
          </a:xfrm>
          <a:prstGeom prst="rect">
            <a:avLst/>
          </a:prstGeom>
        </p:spPr>
      </p:pic>
      <p:sp>
        <p:nvSpPr>
          <p:cNvPr id="56" name="Teardrop 55">
            <a:extLst>
              <a:ext uri="{FF2B5EF4-FFF2-40B4-BE49-F238E27FC236}">
                <a16:creationId xmlns="" xmlns:a16="http://schemas.microsoft.com/office/drawing/2014/main" id="{D508062E-8C66-46B5-9633-31A925F51808}"/>
              </a:ext>
            </a:extLst>
          </p:cNvPr>
          <p:cNvSpPr/>
          <p:nvPr/>
        </p:nvSpPr>
        <p:spPr>
          <a:xfrm>
            <a:off x="10827548" y="-20453"/>
            <a:ext cx="1364451" cy="711954"/>
          </a:xfrm>
          <a:prstGeom prst="teardrop">
            <a:avLst/>
          </a:prstGeom>
          <a:solidFill>
            <a:srgbClr val="55768F"/>
          </a:solidFill>
          <a:ln>
            <a:solidFill>
              <a:srgbClr val="5576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Fluency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2F8CCCF6-11AD-4922-A324-618670C51E0D}"/>
              </a:ext>
            </a:extLst>
          </p:cNvPr>
          <p:cNvSpPr txBox="1"/>
          <p:nvPr/>
        </p:nvSpPr>
        <p:spPr>
          <a:xfrm>
            <a:off x="358512" y="335524"/>
            <a:ext cx="116356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Complete the sentences.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AD14AA07-8A0D-4120-9902-7C39C82C866B}"/>
              </a:ext>
            </a:extLst>
          </p:cNvPr>
          <p:cNvSpPr txBox="1"/>
          <p:nvPr/>
        </p:nvSpPr>
        <p:spPr>
          <a:xfrm>
            <a:off x="1630289" y="1699262"/>
            <a:ext cx="10850298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            has  	          tens and 	        ones.  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978DD282-0EED-4A83-84DA-CEBAFA589800}"/>
              </a:ext>
            </a:extLst>
          </p:cNvPr>
          <p:cNvSpPr/>
          <p:nvPr/>
        </p:nvSpPr>
        <p:spPr>
          <a:xfrm>
            <a:off x="1824373" y="1543294"/>
            <a:ext cx="1132366" cy="9096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82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="" xmlns:a16="http://schemas.microsoft.com/office/drawing/2014/main" id="{87FEEC3A-378B-464A-93B0-FA0D8335A79A}"/>
              </a:ext>
            </a:extLst>
          </p:cNvPr>
          <p:cNvSpPr/>
          <p:nvPr/>
        </p:nvSpPr>
        <p:spPr>
          <a:xfrm>
            <a:off x="4263409" y="1543294"/>
            <a:ext cx="1132366" cy="9096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 b="1"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="" xmlns:a16="http://schemas.microsoft.com/office/drawing/2014/main" id="{310F607D-C32B-4554-ACE0-C880E5A5677F}"/>
              </a:ext>
            </a:extLst>
          </p:cNvPr>
          <p:cNvSpPr/>
          <p:nvPr/>
        </p:nvSpPr>
        <p:spPr>
          <a:xfrm>
            <a:off x="7776910" y="1543294"/>
            <a:ext cx="1132366" cy="9096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 b="1"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0872EFC7-2898-4217-A97E-EEE453E5F905}"/>
              </a:ext>
            </a:extLst>
          </p:cNvPr>
          <p:cNvSpPr txBox="1"/>
          <p:nvPr/>
        </p:nvSpPr>
        <p:spPr>
          <a:xfrm>
            <a:off x="4457768" y="1613392"/>
            <a:ext cx="743648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8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E9F2E410-4EF3-47A8-A4AA-7AA9F34F5830}"/>
              </a:ext>
            </a:extLst>
          </p:cNvPr>
          <p:cNvSpPr txBox="1"/>
          <p:nvPr/>
        </p:nvSpPr>
        <p:spPr>
          <a:xfrm>
            <a:off x="7971269" y="1613274"/>
            <a:ext cx="743648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08188419-FEBE-4369-BF01-E0CD325616BE}"/>
              </a:ext>
            </a:extLst>
          </p:cNvPr>
          <p:cNvSpPr txBox="1"/>
          <p:nvPr/>
        </p:nvSpPr>
        <p:spPr>
          <a:xfrm>
            <a:off x="1630289" y="3334680"/>
            <a:ext cx="10850298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            has  	          tens and 	        ones.   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="" xmlns:a16="http://schemas.microsoft.com/office/drawing/2014/main" id="{84500303-7448-4CDE-811D-80F43C4B31BC}"/>
              </a:ext>
            </a:extLst>
          </p:cNvPr>
          <p:cNvSpPr/>
          <p:nvPr/>
        </p:nvSpPr>
        <p:spPr>
          <a:xfrm>
            <a:off x="1824373" y="3178712"/>
            <a:ext cx="1132366" cy="9096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78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DD43090F-F07E-4DEF-9A49-BD482F96B967}"/>
              </a:ext>
            </a:extLst>
          </p:cNvPr>
          <p:cNvSpPr/>
          <p:nvPr/>
        </p:nvSpPr>
        <p:spPr>
          <a:xfrm>
            <a:off x="4263409" y="3178712"/>
            <a:ext cx="1132366" cy="9096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 b="1"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="" xmlns:a16="http://schemas.microsoft.com/office/drawing/2014/main" id="{7F58643C-F9C1-44EC-8C6F-85B4D7ECD549}"/>
              </a:ext>
            </a:extLst>
          </p:cNvPr>
          <p:cNvSpPr/>
          <p:nvPr/>
        </p:nvSpPr>
        <p:spPr>
          <a:xfrm>
            <a:off x="7776910" y="3178712"/>
            <a:ext cx="1132366" cy="9096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 b="1"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1EEDCAFA-579F-402D-A637-8CFA1BD8DBF5}"/>
              </a:ext>
            </a:extLst>
          </p:cNvPr>
          <p:cNvSpPr txBox="1"/>
          <p:nvPr/>
        </p:nvSpPr>
        <p:spPr>
          <a:xfrm>
            <a:off x="4457768" y="3248810"/>
            <a:ext cx="743648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7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17494CEB-4469-4207-9D94-B94D963A5F85}"/>
              </a:ext>
            </a:extLst>
          </p:cNvPr>
          <p:cNvSpPr txBox="1"/>
          <p:nvPr/>
        </p:nvSpPr>
        <p:spPr>
          <a:xfrm>
            <a:off x="7971269" y="3248692"/>
            <a:ext cx="743648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8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7E176346-336A-4E31-9EA8-FB259A6B875C}"/>
              </a:ext>
            </a:extLst>
          </p:cNvPr>
          <p:cNvSpPr txBox="1"/>
          <p:nvPr/>
        </p:nvSpPr>
        <p:spPr>
          <a:xfrm>
            <a:off x="1630289" y="4970098"/>
            <a:ext cx="10850298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            has  	          tens and 	        ones.   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="" xmlns:a16="http://schemas.microsoft.com/office/drawing/2014/main" id="{C7DD54F7-6B63-4B40-A9F3-113FCB89248D}"/>
              </a:ext>
            </a:extLst>
          </p:cNvPr>
          <p:cNvSpPr/>
          <p:nvPr/>
        </p:nvSpPr>
        <p:spPr>
          <a:xfrm>
            <a:off x="1824373" y="4814130"/>
            <a:ext cx="1132366" cy="9096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54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="" xmlns:a16="http://schemas.microsoft.com/office/drawing/2014/main" id="{01B751DD-D598-4928-AA0F-3772A2DD02CF}"/>
              </a:ext>
            </a:extLst>
          </p:cNvPr>
          <p:cNvSpPr/>
          <p:nvPr/>
        </p:nvSpPr>
        <p:spPr>
          <a:xfrm>
            <a:off x="4263409" y="4814130"/>
            <a:ext cx="1132366" cy="9096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 b="1"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="" xmlns:a16="http://schemas.microsoft.com/office/drawing/2014/main" id="{961C87E4-8377-4D71-8D7B-C42908B49665}"/>
              </a:ext>
            </a:extLst>
          </p:cNvPr>
          <p:cNvSpPr/>
          <p:nvPr/>
        </p:nvSpPr>
        <p:spPr>
          <a:xfrm>
            <a:off x="7776910" y="4814130"/>
            <a:ext cx="1132366" cy="9096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 b="1"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FE0BBC74-AAC0-4E2D-A48E-4D7ACD5A4E06}"/>
              </a:ext>
            </a:extLst>
          </p:cNvPr>
          <p:cNvSpPr txBox="1"/>
          <p:nvPr/>
        </p:nvSpPr>
        <p:spPr>
          <a:xfrm>
            <a:off x="4457768" y="4884228"/>
            <a:ext cx="743648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5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6B522DC7-9A7C-496A-A818-1858555D53B2}"/>
              </a:ext>
            </a:extLst>
          </p:cNvPr>
          <p:cNvSpPr txBox="1"/>
          <p:nvPr/>
        </p:nvSpPr>
        <p:spPr>
          <a:xfrm>
            <a:off x="7971269" y="4884110"/>
            <a:ext cx="743648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2110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4" grpId="0"/>
      <p:bldP spid="49" grpId="0"/>
      <p:bldP spid="50" grpId="0"/>
      <p:bldP spid="55" grpId="0"/>
      <p:bldP spid="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B9CCE23E-A2B2-4A93-A247-2009D3E02B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998429"/>
          </a:xfrm>
          <a:prstGeom prst="rect">
            <a:avLst/>
          </a:prstGeom>
        </p:spPr>
      </p:pic>
      <p:sp>
        <p:nvSpPr>
          <p:cNvPr id="56" name="Teardrop 55">
            <a:extLst>
              <a:ext uri="{FF2B5EF4-FFF2-40B4-BE49-F238E27FC236}">
                <a16:creationId xmlns="" xmlns:a16="http://schemas.microsoft.com/office/drawing/2014/main" id="{D508062E-8C66-46B5-9633-31A925F51808}"/>
              </a:ext>
            </a:extLst>
          </p:cNvPr>
          <p:cNvSpPr/>
          <p:nvPr/>
        </p:nvSpPr>
        <p:spPr>
          <a:xfrm>
            <a:off x="10827548" y="-20453"/>
            <a:ext cx="1364451" cy="711954"/>
          </a:xfrm>
          <a:prstGeom prst="teardrop">
            <a:avLst/>
          </a:prstGeom>
          <a:solidFill>
            <a:srgbClr val="55768F"/>
          </a:solidFill>
          <a:ln>
            <a:solidFill>
              <a:srgbClr val="5576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Fluency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2F8CCCF6-11AD-4922-A324-618670C51E0D}"/>
              </a:ext>
            </a:extLst>
          </p:cNvPr>
          <p:cNvSpPr txBox="1"/>
          <p:nvPr/>
        </p:nvSpPr>
        <p:spPr>
          <a:xfrm>
            <a:off x="358512" y="335524"/>
            <a:ext cx="116356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Match the numbers to their </a:t>
            </a:r>
            <a:r>
              <a:rPr lang="en-GB" sz="3000" b="1" dirty="0" err="1">
                <a:latin typeface="Yu Gothic UI" panose="020B0500000000000000" pitchFamily="34" charset="-128"/>
                <a:ea typeface="Yu Gothic UI" panose="020B0500000000000000" pitchFamily="34" charset="-128"/>
              </a:rPr>
              <a:t>paritions</a:t>
            </a:r>
            <a:r>
              <a:rPr lang="en-GB" sz="30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. </a:t>
            </a:r>
          </a:p>
        </p:txBody>
      </p:sp>
      <p:sp>
        <p:nvSpPr>
          <p:cNvPr id="17" name="Rounded Rectangle 5">
            <a:extLst>
              <a:ext uri="{FF2B5EF4-FFF2-40B4-BE49-F238E27FC236}">
                <a16:creationId xmlns="" xmlns:a16="http://schemas.microsoft.com/office/drawing/2014/main" id="{C8631973-DC5D-49EA-AFB3-51BED7BB3BC0}"/>
              </a:ext>
            </a:extLst>
          </p:cNvPr>
          <p:cNvSpPr/>
          <p:nvPr/>
        </p:nvSpPr>
        <p:spPr>
          <a:xfrm>
            <a:off x="673261" y="1463041"/>
            <a:ext cx="1719744" cy="122790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55</a:t>
            </a:r>
          </a:p>
        </p:txBody>
      </p:sp>
      <p:sp>
        <p:nvSpPr>
          <p:cNvPr id="18" name="Rounded Rectangle 6">
            <a:extLst>
              <a:ext uri="{FF2B5EF4-FFF2-40B4-BE49-F238E27FC236}">
                <a16:creationId xmlns="" xmlns:a16="http://schemas.microsoft.com/office/drawing/2014/main" id="{C5B66537-6F67-4C2B-9C33-4A79A01D05FF}"/>
              </a:ext>
            </a:extLst>
          </p:cNvPr>
          <p:cNvSpPr/>
          <p:nvPr/>
        </p:nvSpPr>
        <p:spPr>
          <a:xfrm>
            <a:off x="673261" y="3162704"/>
            <a:ext cx="1719744" cy="122790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45</a:t>
            </a:r>
          </a:p>
        </p:txBody>
      </p:sp>
      <p:sp>
        <p:nvSpPr>
          <p:cNvPr id="24" name="Rounded Rectangle 7">
            <a:extLst>
              <a:ext uri="{FF2B5EF4-FFF2-40B4-BE49-F238E27FC236}">
                <a16:creationId xmlns="" xmlns:a16="http://schemas.microsoft.com/office/drawing/2014/main" id="{719B2F72-AEC2-45FF-B8CD-8C8BC4C67413}"/>
              </a:ext>
            </a:extLst>
          </p:cNvPr>
          <p:cNvSpPr/>
          <p:nvPr/>
        </p:nvSpPr>
        <p:spPr>
          <a:xfrm>
            <a:off x="673261" y="4862367"/>
            <a:ext cx="1719744" cy="122790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54</a:t>
            </a:r>
          </a:p>
        </p:txBody>
      </p:sp>
      <p:sp>
        <p:nvSpPr>
          <p:cNvPr id="25" name="Rounded Rectangle 9">
            <a:extLst>
              <a:ext uri="{FF2B5EF4-FFF2-40B4-BE49-F238E27FC236}">
                <a16:creationId xmlns="" xmlns:a16="http://schemas.microsoft.com/office/drawing/2014/main" id="{27B33BAE-9789-4110-83A1-4A9947D94CC3}"/>
              </a:ext>
            </a:extLst>
          </p:cNvPr>
          <p:cNvSpPr/>
          <p:nvPr/>
        </p:nvSpPr>
        <p:spPr>
          <a:xfrm>
            <a:off x="8103140" y="1463041"/>
            <a:ext cx="3413946" cy="1227908"/>
          </a:xfrm>
          <a:prstGeom prst="roundRect">
            <a:avLst/>
          </a:prstGeom>
          <a:solidFill>
            <a:srgbClr val="FFE1E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50 + 4</a:t>
            </a:r>
          </a:p>
        </p:txBody>
      </p:sp>
      <p:sp>
        <p:nvSpPr>
          <p:cNvPr id="26" name="Rounded Rectangle 10">
            <a:extLst>
              <a:ext uri="{FF2B5EF4-FFF2-40B4-BE49-F238E27FC236}">
                <a16:creationId xmlns="" xmlns:a16="http://schemas.microsoft.com/office/drawing/2014/main" id="{C673E2BE-BF6A-44D3-9B2D-6DF25B16B6E0}"/>
              </a:ext>
            </a:extLst>
          </p:cNvPr>
          <p:cNvSpPr/>
          <p:nvPr/>
        </p:nvSpPr>
        <p:spPr>
          <a:xfrm>
            <a:off x="8103140" y="3162704"/>
            <a:ext cx="3413946" cy="1227908"/>
          </a:xfrm>
          <a:prstGeom prst="roundRect">
            <a:avLst/>
          </a:prstGeom>
          <a:solidFill>
            <a:srgbClr val="FFE1E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40 + 5</a:t>
            </a:r>
          </a:p>
        </p:txBody>
      </p:sp>
      <p:sp>
        <p:nvSpPr>
          <p:cNvPr id="27" name="Rounded Rectangle 11">
            <a:extLst>
              <a:ext uri="{FF2B5EF4-FFF2-40B4-BE49-F238E27FC236}">
                <a16:creationId xmlns="" xmlns:a16="http://schemas.microsoft.com/office/drawing/2014/main" id="{801D37E0-6F9B-4B5C-A8B4-B41B085858BE}"/>
              </a:ext>
            </a:extLst>
          </p:cNvPr>
          <p:cNvSpPr/>
          <p:nvPr/>
        </p:nvSpPr>
        <p:spPr>
          <a:xfrm>
            <a:off x="8103140" y="4862367"/>
            <a:ext cx="3413946" cy="1227908"/>
          </a:xfrm>
          <a:prstGeom prst="roundRect">
            <a:avLst/>
          </a:prstGeom>
          <a:solidFill>
            <a:srgbClr val="FFE1E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50 + 5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="" xmlns:a16="http://schemas.microsoft.com/office/drawing/2014/main" id="{128499E4-658E-42BA-A9A4-540C4F4FA8BD}"/>
              </a:ext>
            </a:extLst>
          </p:cNvPr>
          <p:cNvCxnSpPr>
            <a:cxnSpLocks/>
            <a:stCxn id="17" idx="3"/>
            <a:endCxn id="27" idx="1"/>
          </p:cNvCxnSpPr>
          <p:nvPr/>
        </p:nvCxnSpPr>
        <p:spPr>
          <a:xfrm>
            <a:off x="2393005" y="2076995"/>
            <a:ext cx="5710135" cy="33993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="" xmlns:a16="http://schemas.microsoft.com/office/drawing/2014/main" id="{890113E4-DC8A-4F8A-8972-B9754568F41E}"/>
              </a:ext>
            </a:extLst>
          </p:cNvPr>
          <p:cNvCxnSpPr>
            <a:cxnSpLocks/>
            <a:stCxn id="18" idx="3"/>
            <a:endCxn id="26" idx="1"/>
          </p:cNvCxnSpPr>
          <p:nvPr/>
        </p:nvCxnSpPr>
        <p:spPr>
          <a:xfrm>
            <a:off x="2393005" y="3776658"/>
            <a:ext cx="571013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="" xmlns:a16="http://schemas.microsoft.com/office/drawing/2014/main" id="{BD9CF3C1-BCA1-4424-8D2F-4B6BF86055F1}"/>
              </a:ext>
            </a:extLst>
          </p:cNvPr>
          <p:cNvCxnSpPr>
            <a:cxnSpLocks/>
            <a:stCxn id="24" idx="3"/>
            <a:endCxn id="25" idx="1"/>
          </p:cNvCxnSpPr>
          <p:nvPr/>
        </p:nvCxnSpPr>
        <p:spPr>
          <a:xfrm flipV="1">
            <a:off x="2393005" y="2076995"/>
            <a:ext cx="5710135" cy="33993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1443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B9CCE23E-A2B2-4A93-A247-2009D3E02B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998429"/>
          </a:xfrm>
          <a:prstGeom prst="rect">
            <a:avLst/>
          </a:prstGeom>
        </p:spPr>
      </p:pic>
      <p:sp>
        <p:nvSpPr>
          <p:cNvPr id="56" name="Teardrop 55">
            <a:extLst>
              <a:ext uri="{FF2B5EF4-FFF2-40B4-BE49-F238E27FC236}">
                <a16:creationId xmlns="" xmlns:a16="http://schemas.microsoft.com/office/drawing/2014/main" id="{D508062E-8C66-46B5-9633-31A925F51808}"/>
              </a:ext>
            </a:extLst>
          </p:cNvPr>
          <p:cNvSpPr/>
          <p:nvPr/>
        </p:nvSpPr>
        <p:spPr>
          <a:xfrm>
            <a:off x="10827548" y="-20453"/>
            <a:ext cx="1364451" cy="711954"/>
          </a:xfrm>
          <a:prstGeom prst="teardrop">
            <a:avLst/>
          </a:prstGeom>
          <a:solidFill>
            <a:srgbClr val="55768F"/>
          </a:solidFill>
          <a:ln>
            <a:solidFill>
              <a:srgbClr val="5576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Fluency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2F8CCCF6-11AD-4922-A324-618670C51E0D}"/>
              </a:ext>
            </a:extLst>
          </p:cNvPr>
          <p:cNvSpPr txBox="1"/>
          <p:nvPr/>
        </p:nvSpPr>
        <p:spPr>
          <a:xfrm>
            <a:off x="358512" y="335524"/>
            <a:ext cx="116356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Match the numbers to their </a:t>
            </a:r>
            <a:r>
              <a:rPr lang="en-GB" sz="3000" b="1" dirty="0" err="1">
                <a:latin typeface="Yu Gothic UI" panose="020B0500000000000000" pitchFamily="34" charset="-128"/>
                <a:ea typeface="Yu Gothic UI" panose="020B0500000000000000" pitchFamily="34" charset="-128"/>
              </a:rPr>
              <a:t>paritions</a:t>
            </a:r>
            <a:r>
              <a:rPr lang="en-GB" sz="30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. </a:t>
            </a:r>
          </a:p>
        </p:txBody>
      </p:sp>
      <p:sp>
        <p:nvSpPr>
          <p:cNvPr id="17" name="Rounded Rectangle 5">
            <a:extLst>
              <a:ext uri="{FF2B5EF4-FFF2-40B4-BE49-F238E27FC236}">
                <a16:creationId xmlns="" xmlns:a16="http://schemas.microsoft.com/office/drawing/2014/main" id="{C8631973-DC5D-49EA-AFB3-51BED7BB3BC0}"/>
              </a:ext>
            </a:extLst>
          </p:cNvPr>
          <p:cNvSpPr/>
          <p:nvPr/>
        </p:nvSpPr>
        <p:spPr>
          <a:xfrm>
            <a:off x="673261" y="1463041"/>
            <a:ext cx="1719744" cy="122790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89</a:t>
            </a:r>
          </a:p>
        </p:txBody>
      </p:sp>
      <p:sp>
        <p:nvSpPr>
          <p:cNvPr id="18" name="Rounded Rectangle 6">
            <a:extLst>
              <a:ext uri="{FF2B5EF4-FFF2-40B4-BE49-F238E27FC236}">
                <a16:creationId xmlns="" xmlns:a16="http://schemas.microsoft.com/office/drawing/2014/main" id="{C5B66537-6F67-4C2B-9C33-4A79A01D05FF}"/>
              </a:ext>
            </a:extLst>
          </p:cNvPr>
          <p:cNvSpPr/>
          <p:nvPr/>
        </p:nvSpPr>
        <p:spPr>
          <a:xfrm>
            <a:off x="673261" y="3162704"/>
            <a:ext cx="1719744" cy="122790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19</a:t>
            </a:r>
          </a:p>
        </p:txBody>
      </p:sp>
      <p:sp>
        <p:nvSpPr>
          <p:cNvPr id="24" name="Rounded Rectangle 7">
            <a:extLst>
              <a:ext uri="{FF2B5EF4-FFF2-40B4-BE49-F238E27FC236}">
                <a16:creationId xmlns="" xmlns:a16="http://schemas.microsoft.com/office/drawing/2014/main" id="{719B2F72-AEC2-45FF-B8CD-8C8BC4C67413}"/>
              </a:ext>
            </a:extLst>
          </p:cNvPr>
          <p:cNvSpPr/>
          <p:nvPr/>
        </p:nvSpPr>
        <p:spPr>
          <a:xfrm>
            <a:off x="673261" y="4862367"/>
            <a:ext cx="1719744" cy="122790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98</a:t>
            </a:r>
          </a:p>
        </p:txBody>
      </p:sp>
      <p:sp>
        <p:nvSpPr>
          <p:cNvPr id="25" name="Rounded Rectangle 9">
            <a:extLst>
              <a:ext uri="{FF2B5EF4-FFF2-40B4-BE49-F238E27FC236}">
                <a16:creationId xmlns="" xmlns:a16="http://schemas.microsoft.com/office/drawing/2014/main" id="{27B33BAE-9789-4110-83A1-4A9947D94CC3}"/>
              </a:ext>
            </a:extLst>
          </p:cNvPr>
          <p:cNvSpPr/>
          <p:nvPr/>
        </p:nvSpPr>
        <p:spPr>
          <a:xfrm>
            <a:off x="8103140" y="1463041"/>
            <a:ext cx="3413946" cy="1227908"/>
          </a:xfrm>
          <a:prstGeom prst="roundRect">
            <a:avLst/>
          </a:prstGeom>
          <a:solidFill>
            <a:srgbClr val="FFE1E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10 + 9</a:t>
            </a:r>
          </a:p>
        </p:txBody>
      </p:sp>
      <p:sp>
        <p:nvSpPr>
          <p:cNvPr id="26" name="Rounded Rectangle 10">
            <a:extLst>
              <a:ext uri="{FF2B5EF4-FFF2-40B4-BE49-F238E27FC236}">
                <a16:creationId xmlns="" xmlns:a16="http://schemas.microsoft.com/office/drawing/2014/main" id="{C673E2BE-BF6A-44D3-9B2D-6DF25B16B6E0}"/>
              </a:ext>
            </a:extLst>
          </p:cNvPr>
          <p:cNvSpPr/>
          <p:nvPr/>
        </p:nvSpPr>
        <p:spPr>
          <a:xfrm>
            <a:off x="8103140" y="3162704"/>
            <a:ext cx="3413946" cy="1227908"/>
          </a:xfrm>
          <a:prstGeom prst="roundRect">
            <a:avLst/>
          </a:prstGeom>
          <a:solidFill>
            <a:srgbClr val="FFE1E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80 + 9</a:t>
            </a:r>
          </a:p>
        </p:txBody>
      </p:sp>
      <p:sp>
        <p:nvSpPr>
          <p:cNvPr id="27" name="Rounded Rectangle 11">
            <a:extLst>
              <a:ext uri="{FF2B5EF4-FFF2-40B4-BE49-F238E27FC236}">
                <a16:creationId xmlns="" xmlns:a16="http://schemas.microsoft.com/office/drawing/2014/main" id="{801D37E0-6F9B-4B5C-A8B4-B41B085858BE}"/>
              </a:ext>
            </a:extLst>
          </p:cNvPr>
          <p:cNvSpPr/>
          <p:nvPr/>
        </p:nvSpPr>
        <p:spPr>
          <a:xfrm>
            <a:off x="8103140" y="4862367"/>
            <a:ext cx="3413946" cy="1227908"/>
          </a:xfrm>
          <a:prstGeom prst="roundRect">
            <a:avLst/>
          </a:prstGeom>
          <a:solidFill>
            <a:srgbClr val="FFE1E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90 + 8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="" xmlns:a16="http://schemas.microsoft.com/office/drawing/2014/main" id="{128499E4-658E-42BA-A9A4-540C4F4FA8BD}"/>
              </a:ext>
            </a:extLst>
          </p:cNvPr>
          <p:cNvCxnSpPr>
            <a:cxnSpLocks/>
            <a:stCxn id="17" idx="3"/>
            <a:endCxn id="26" idx="1"/>
          </p:cNvCxnSpPr>
          <p:nvPr/>
        </p:nvCxnSpPr>
        <p:spPr>
          <a:xfrm>
            <a:off x="2393005" y="2076995"/>
            <a:ext cx="5710135" cy="16996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="" xmlns:a16="http://schemas.microsoft.com/office/drawing/2014/main" id="{890113E4-DC8A-4F8A-8972-B9754568F41E}"/>
              </a:ext>
            </a:extLst>
          </p:cNvPr>
          <p:cNvCxnSpPr>
            <a:cxnSpLocks/>
            <a:stCxn id="18" idx="3"/>
            <a:endCxn id="25" idx="1"/>
          </p:cNvCxnSpPr>
          <p:nvPr/>
        </p:nvCxnSpPr>
        <p:spPr>
          <a:xfrm flipV="1">
            <a:off x="2393005" y="2076995"/>
            <a:ext cx="5710135" cy="16996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="" xmlns:a16="http://schemas.microsoft.com/office/drawing/2014/main" id="{BD9CF3C1-BCA1-4424-8D2F-4B6BF86055F1}"/>
              </a:ext>
            </a:extLst>
          </p:cNvPr>
          <p:cNvCxnSpPr>
            <a:cxnSpLocks/>
            <a:stCxn id="24" idx="3"/>
            <a:endCxn id="27" idx="1"/>
          </p:cNvCxnSpPr>
          <p:nvPr/>
        </p:nvCxnSpPr>
        <p:spPr>
          <a:xfrm>
            <a:off x="2393005" y="5476321"/>
            <a:ext cx="571013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517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B9CCE23E-A2B2-4A93-A247-2009D3E02B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998429"/>
          </a:xfrm>
          <a:prstGeom prst="rect">
            <a:avLst/>
          </a:prstGeom>
        </p:spPr>
      </p:pic>
      <p:sp>
        <p:nvSpPr>
          <p:cNvPr id="56" name="Teardrop 55">
            <a:extLst>
              <a:ext uri="{FF2B5EF4-FFF2-40B4-BE49-F238E27FC236}">
                <a16:creationId xmlns="" xmlns:a16="http://schemas.microsoft.com/office/drawing/2014/main" id="{D508062E-8C66-46B5-9633-31A925F51808}"/>
              </a:ext>
            </a:extLst>
          </p:cNvPr>
          <p:cNvSpPr/>
          <p:nvPr/>
        </p:nvSpPr>
        <p:spPr>
          <a:xfrm>
            <a:off x="10827548" y="-20453"/>
            <a:ext cx="1364451" cy="711954"/>
          </a:xfrm>
          <a:prstGeom prst="teardrop">
            <a:avLst/>
          </a:prstGeom>
          <a:solidFill>
            <a:srgbClr val="55768F"/>
          </a:solidFill>
          <a:ln>
            <a:solidFill>
              <a:srgbClr val="5576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Fluency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2F8CCCF6-11AD-4922-A324-618670C51E0D}"/>
              </a:ext>
            </a:extLst>
          </p:cNvPr>
          <p:cNvSpPr txBox="1"/>
          <p:nvPr/>
        </p:nvSpPr>
        <p:spPr>
          <a:xfrm>
            <a:off x="358512" y="335524"/>
            <a:ext cx="116356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Partition the numbers on the part-whole diagrams.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01E7130B-7094-4ED9-B41C-9C1A7DCD11DA}"/>
              </a:ext>
            </a:extLst>
          </p:cNvPr>
          <p:cNvGrpSpPr/>
          <p:nvPr/>
        </p:nvGrpSpPr>
        <p:grpSpPr>
          <a:xfrm>
            <a:off x="1127358" y="1449000"/>
            <a:ext cx="4251183" cy="4333622"/>
            <a:chOff x="1224635" y="1449000"/>
            <a:chExt cx="4251183" cy="4333622"/>
          </a:xfrm>
          <a:solidFill>
            <a:schemeClr val="bg1"/>
          </a:solidFill>
        </p:grpSpPr>
        <p:sp>
          <p:nvSpPr>
            <p:cNvPr id="15" name="Oval 14">
              <a:extLst>
                <a:ext uri="{FF2B5EF4-FFF2-40B4-BE49-F238E27FC236}">
                  <a16:creationId xmlns="" xmlns:a16="http://schemas.microsoft.com/office/drawing/2014/main" id="{34CD1693-DF14-47FE-B622-7259AF24AE68}"/>
                </a:ext>
              </a:extLst>
            </p:cNvPr>
            <p:cNvSpPr/>
            <p:nvPr/>
          </p:nvSpPr>
          <p:spPr>
            <a:xfrm>
              <a:off x="1224635" y="3802622"/>
              <a:ext cx="1980000" cy="1980000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2000" dirty="0">
                <a:solidFill>
                  <a:schemeClr val="tx1"/>
                </a:solidFill>
                <a:latin typeface="Sassoon Infant Std" panose="020B0503020103030203" pitchFamily="34" charset="0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="" xmlns:a16="http://schemas.microsoft.com/office/drawing/2014/main" id="{C5E06A00-6EE6-488D-8E59-5442C4FE17AC}"/>
                </a:ext>
              </a:extLst>
            </p:cNvPr>
            <p:cNvSpPr/>
            <p:nvPr/>
          </p:nvSpPr>
          <p:spPr>
            <a:xfrm>
              <a:off x="3495818" y="3802622"/>
              <a:ext cx="1980000" cy="1980000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2000" dirty="0">
                <a:solidFill>
                  <a:srgbClr val="FF0000"/>
                </a:solidFill>
                <a:latin typeface="Sassoon Infant Std" panose="020B0503020103030203" pitchFamily="34" charset="0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="" xmlns:a16="http://schemas.microsoft.com/office/drawing/2014/main" id="{26405365-5D78-4E4F-9CD4-4F7E4EA1E985}"/>
                </a:ext>
              </a:extLst>
            </p:cNvPr>
            <p:cNvSpPr/>
            <p:nvPr/>
          </p:nvSpPr>
          <p:spPr>
            <a:xfrm>
              <a:off x="2327384" y="1449000"/>
              <a:ext cx="1980000" cy="1980000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6600" b="1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47</a:t>
              </a:r>
              <a:endParaRPr lang="en-GB" sz="6000" b="1" dirty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EA2C6B75-F653-4838-A882-4B222B609222}"/>
                </a:ext>
              </a:extLst>
            </p:cNvPr>
            <p:cNvCxnSpPr>
              <a:stCxn id="19" idx="3"/>
              <a:endCxn id="15" idx="0"/>
            </p:cNvCxnSpPr>
            <p:nvPr/>
          </p:nvCxnSpPr>
          <p:spPr>
            <a:xfrm flipH="1">
              <a:off x="2214635" y="3139036"/>
              <a:ext cx="402713" cy="663586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CF49D29C-71EA-4B08-823D-D4BD7892D354}"/>
                </a:ext>
              </a:extLst>
            </p:cNvPr>
            <p:cNvCxnSpPr>
              <a:cxnSpLocks/>
              <a:stCxn id="19" idx="5"/>
              <a:endCxn id="16" idx="0"/>
            </p:cNvCxnSpPr>
            <p:nvPr/>
          </p:nvCxnSpPr>
          <p:spPr>
            <a:xfrm>
              <a:off x="4017420" y="3139036"/>
              <a:ext cx="468398" cy="663586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1DB143BD-0136-4AFE-A7EE-6E82AC6D74D8}"/>
              </a:ext>
            </a:extLst>
          </p:cNvPr>
          <p:cNvSpPr txBox="1"/>
          <p:nvPr/>
        </p:nvSpPr>
        <p:spPr>
          <a:xfrm>
            <a:off x="1235413" y="4224884"/>
            <a:ext cx="17752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40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87A9D452-A0AA-439A-9058-83F32BD8E5F1}"/>
              </a:ext>
            </a:extLst>
          </p:cNvPr>
          <p:cNvSpPr txBox="1"/>
          <p:nvPr/>
        </p:nvSpPr>
        <p:spPr>
          <a:xfrm>
            <a:off x="3493015" y="4233492"/>
            <a:ext cx="17752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7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="" xmlns:a16="http://schemas.microsoft.com/office/drawing/2014/main" id="{9F53EEB9-8725-4467-885B-F77208F999B4}"/>
              </a:ext>
            </a:extLst>
          </p:cNvPr>
          <p:cNvGrpSpPr/>
          <p:nvPr/>
        </p:nvGrpSpPr>
        <p:grpSpPr>
          <a:xfrm>
            <a:off x="6440214" y="1449000"/>
            <a:ext cx="4251183" cy="4333622"/>
            <a:chOff x="1224635" y="1449000"/>
            <a:chExt cx="4251183" cy="4333622"/>
          </a:xfrm>
          <a:solidFill>
            <a:schemeClr val="bg1"/>
          </a:solidFill>
        </p:grpSpPr>
        <p:sp>
          <p:nvSpPr>
            <p:cNvPr id="34" name="Oval 33">
              <a:extLst>
                <a:ext uri="{FF2B5EF4-FFF2-40B4-BE49-F238E27FC236}">
                  <a16:creationId xmlns="" xmlns:a16="http://schemas.microsoft.com/office/drawing/2014/main" id="{8D95794B-1C9E-4428-B6B0-B9D3F32D5DE8}"/>
                </a:ext>
              </a:extLst>
            </p:cNvPr>
            <p:cNvSpPr/>
            <p:nvPr/>
          </p:nvSpPr>
          <p:spPr>
            <a:xfrm>
              <a:off x="1224635" y="3802622"/>
              <a:ext cx="1980000" cy="1980000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2000" dirty="0">
                <a:solidFill>
                  <a:schemeClr val="tx1"/>
                </a:solidFill>
                <a:latin typeface="Sassoon Infant Std" panose="020B0503020103030203" pitchFamily="34" charset="0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="" xmlns:a16="http://schemas.microsoft.com/office/drawing/2014/main" id="{F491856E-7C60-453E-B9B3-8E6F5C1318D9}"/>
                </a:ext>
              </a:extLst>
            </p:cNvPr>
            <p:cNvSpPr/>
            <p:nvPr/>
          </p:nvSpPr>
          <p:spPr>
            <a:xfrm>
              <a:off x="3495818" y="3802622"/>
              <a:ext cx="1980000" cy="1980000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2000" dirty="0">
                <a:solidFill>
                  <a:srgbClr val="FF0000"/>
                </a:solidFill>
                <a:latin typeface="Sassoon Infant Std" panose="020B0503020103030203" pitchFamily="34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="" xmlns:a16="http://schemas.microsoft.com/office/drawing/2014/main" id="{CA86DBC9-3C7F-40AB-B7F9-9A9DC81A7CCE}"/>
                </a:ext>
              </a:extLst>
            </p:cNvPr>
            <p:cNvSpPr/>
            <p:nvPr/>
          </p:nvSpPr>
          <p:spPr>
            <a:xfrm>
              <a:off x="2327384" y="1449000"/>
              <a:ext cx="1980000" cy="1980000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6600" b="1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83</a:t>
              </a:r>
              <a:endParaRPr lang="en-GB" sz="6000" b="1" dirty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41558EAC-B3E8-4362-A3F6-80C14FD29715}"/>
                </a:ext>
              </a:extLst>
            </p:cNvPr>
            <p:cNvCxnSpPr>
              <a:stCxn id="36" idx="3"/>
              <a:endCxn id="34" idx="0"/>
            </p:cNvCxnSpPr>
            <p:nvPr/>
          </p:nvCxnSpPr>
          <p:spPr>
            <a:xfrm flipH="1">
              <a:off x="2214635" y="3139036"/>
              <a:ext cx="402713" cy="663586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46A19696-A875-49AE-82A0-978CD043B0D9}"/>
                </a:ext>
              </a:extLst>
            </p:cNvPr>
            <p:cNvCxnSpPr>
              <a:cxnSpLocks/>
              <a:stCxn id="36" idx="5"/>
              <a:endCxn id="35" idx="0"/>
            </p:cNvCxnSpPr>
            <p:nvPr/>
          </p:nvCxnSpPr>
          <p:spPr>
            <a:xfrm>
              <a:off x="4017420" y="3139036"/>
              <a:ext cx="468398" cy="663586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2C0DB6F8-7420-4D35-A38F-6F91138C7673}"/>
              </a:ext>
            </a:extLst>
          </p:cNvPr>
          <p:cNvSpPr txBox="1"/>
          <p:nvPr/>
        </p:nvSpPr>
        <p:spPr>
          <a:xfrm>
            <a:off x="6548269" y="4224884"/>
            <a:ext cx="17752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80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E29410E8-1420-4FD2-B614-3F25593AD896}"/>
              </a:ext>
            </a:extLst>
          </p:cNvPr>
          <p:cNvSpPr txBox="1"/>
          <p:nvPr/>
        </p:nvSpPr>
        <p:spPr>
          <a:xfrm>
            <a:off x="8805871" y="4233492"/>
            <a:ext cx="17752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65481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9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B9CCE23E-A2B2-4A93-A247-2009D3E02B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998429"/>
          </a:xfrm>
          <a:prstGeom prst="rect">
            <a:avLst/>
          </a:prstGeom>
        </p:spPr>
      </p:pic>
      <p:sp>
        <p:nvSpPr>
          <p:cNvPr id="56" name="Teardrop 55">
            <a:extLst>
              <a:ext uri="{FF2B5EF4-FFF2-40B4-BE49-F238E27FC236}">
                <a16:creationId xmlns="" xmlns:a16="http://schemas.microsoft.com/office/drawing/2014/main" id="{D508062E-8C66-46B5-9633-31A925F51808}"/>
              </a:ext>
            </a:extLst>
          </p:cNvPr>
          <p:cNvSpPr/>
          <p:nvPr/>
        </p:nvSpPr>
        <p:spPr>
          <a:xfrm>
            <a:off x="10827548" y="-20453"/>
            <a:ext cx="1364451" cy="711954"/>
          </a:xfrm>
          <a:prstGeom prst="teardrop">
            <a:avLst/>
          </a:prstGeom>
          <a:solidFill>
            <a:srgbClr val="55768F"/>
          </a:solidFill>
          <a:ln>
            <a:solidFill>
              <a:srgbClr val="5576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Fluency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2F8CCCF6-11AD-4922-A324-618670C51E0D}"/>
              </a:ext>
            </a:extLst>
          </p:cNvPr>
          <p:cNvSpPr txBox="1"/>
          <p:nvPr/>
        </p:nvSpPr>
        <p:spPr>
          <a:xfrm>
            <a:off x="358512" y="335524"/>
            <a:ext cx="116356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Partition the numbers on the part-whole diagrams.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01E7130B-7094-4ED9-B41C-9C1A7DCD11DA}"/>
              </a:ext>
            </a:extLst>
          </p:cNvPr>
          <p:cNvGrpSpPr/>
          <p:nvPr/>
        </p:nvGrpSpPr>
        <p:grpSpPr>
          <a:xfrm>
            <a:off x="1127358" y="1449000"/>
            <a:ext cx="4251183" cy="4333622"/>
            <a:chOff x="1224635" y="1449000"/>
            <a:chExt cx="4251183" cy="4333622"/>
          </a:xfrm>
          <a:solidFill>
            <a:schemeClr val="bg1"/>
          </a:solidFill>
        </p:grpSpPr>
        <p:sp>
          <p:nvSpPr>
            <p:cNvPr id="15" name="Oval 14">
              <a:extLst>
                <a:ext uri="{FF2B5EF4-FFF2-40B4-BE49-F238E27FC236}">
                  <a16:creationId xmlns="" xmlns:a16="http://schemas.microsoft.com/office/drawing/2014/main" id="{34CD1693-DF14-47FE-B622-7259AF24AE68}"/>
                </a:ext>
              </a:extLst>
            </p:cNvPr>
            <p:cNvSpPr/>
            <p:nvPr/>
          </p:nvSpPr>
          <p:spPr>
            <a:xfrm>
              <a:off x="1224635" y="3802622"/>
              <a:ext cx="1980000" cy="1980000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2000" dirty="0">
                <a:solidFill>
                  <a:schemeClr val="tx1"/>
                </a:solidFill>
                <a:latin typeface="Sassoon Infant Std" panose="020B0503020103030203" pitchFamily="34" charset="0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="" xmlns:a16="http://schemas.microsoft.com/office/drawing/2014/main" id="{C5E06A00-6EE6-488D-8E59-5442C4FE17AC}"/>
                </a:ext>
              </a:extLst>
            </p:cNvPr>
            <p:cNvSpPr/>
            <p:nvPr/>
          </p:nvSpPr>
          <p:spPr>
            <a:xfrm>
              <a:off x="3495818" y="3802622"/>
              <a:ext cx="1980000" cy="1980000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2000" dirty="0">
                <a:solidFill>
                  <a:srgbClr val="FF0000"/>
                </a:solidFill>
                <a:latin typeface="Sassoon Infant Std" panose="020B0503020103030203" pitchFamily="34" charset="0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="" xmlns:a16="http://schemas.microsoft.com/office/drawing/2014/main" id="{26405365-5D78-4E4F-9CD4-4F7E4EA1E985}"/>
                </a:ext>
              </a:extLst>
            </p:cNvPr>
            <p:cNvSpPr/>
            <p:nvPr/>
          </p:nvSpPr>
          <p:spPr>
            <a:xfrm>
              <a:off x="2327384" y="1449000"/>
              <a:ext cx="1980000" cy="1980000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6600" b="1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21</a:t>
              </a:r>
              <a:endParaRPr lang="en-GB" sz="6000" b="1" dirty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EA2C6B75-F653-4838-A882-4B222B609222}"/>
                </a:ext>
              </a:extLst>
            </p:cNvPr>
            <p:cNvCxnSpPr>
              <a:stCxn id="19" idx="3"/>
              <a:endCxn id="15" idx="0"/>
            </p:cNvCxnSpPr>
            <p:nvPr/>
          </p:nvCxnSpPr>
          <p:spPr>
            <a:xfrm flipH="1">
              <a:off x="2214635" y="3139036"/>
              <a:ext cx="402713" cy="663586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CF49D29C-71EA-4B08-823D-D4BD7892D354}"/>
                </a:ext>
              </a:extLst>
            </p:cNvPr>
            <p:cNvCxnSpPr>
              <a:cxnSpLocks/>
              <a:stCxn id="19" idx="5"/>
              <a:endCxn id="16" idx="0"/>
            </p:cNvCxnSpPr>
            <p:nvPr/>
          </p:nvCxnSpPr>
          <p:spPr>
            <a:xfrm>
              <a:off x="4017420" y="3139036"/>
              <a:ext cx="468398" cy="663586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1DB143BD-0136-4AFE-A7EE-6E82AC6D74D8}"/>
              </a:ext>
            </a:extLst>
          </p:cNvPr>
          <p:cNvSpPr txBox="1"/>
          <p:nvPr/>
        </p:nvSpPr>
        <p:spPr>
          <a:xfrm>
            <a:off x="1235413" y="4224884"/>
            <a:ext cx="17752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20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87A9D452-A0AA-439A-9058-83F32BD8E5F1}"/>
              </a:ext>
            </a:extLst>
          </p:cNvPr>
          <p:cNvSpPr txBox="1"/>
          <p:nvPr/>
        </p:nvSpPr>
        <p:spPr>
          <a:xfrm>
            <a:off x="3493015" y="4233492"/>
            <a:ext cx="17752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="" xmlns:a16="http://schemas.microsoft.com/office/drawing/2014/main" id="{9F53EEB9-8725-4467-885B-F77208F999B4}"/>
              </a:ext>
            </a:extLst>
          </p:cNvPr>
          <p:cNvGrpSpPr/>
          <p:nvPr/>
        </p:nvGrpSpPr>
        <p:grpSpPr>
          <a:xfrm>
            <a:off x="6440214" y="1449000"/>
            <a:ext cx="4251183" cy="4333622"/>
            <a:chOff x="1224635" y="1449000"/>
            <a:chExt cx="4251183" cy="4333622"/>
          </a:xfrm>
          <a:solidFill>
            <a:schemeClr val="bg1"/>
          </a:solidFill>
        </p:grpSpPr>
        <p:sp>
          <p:nvSpPr>
            <p:cNvPr id="34" name="Oval 33">
              <a:extLst>
                <a:ext uri="{FF2B5EF4-FFF2-40B4-BE49-F238E27FC236}">
                  <a16:creationId xmlns="" xmlns:a16="http://schemas.microsoft.com/office/drawing/2014/main" id="{8D95794B-1C9E-4428-B6B0-B9D3F32D5DE8}"/>
                </a:ext>
              </a:extLst>
            </p:cNvPr>
            <p:cNvSpPr/>
            <p:nvPr/>
          </p:nvSpPr>
          <p:spPr>
            <a:xfrm>
              <a:off x="1224635" y="3802622"/>
              <a:ext cx="1980000" cy="1980000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2000" dirty="0">
                <a:solidFill>
                  <a:schemeClr val="tx1"/>
                </a:solidFill>
                <a:latin typeface="Sassoon Infant Std" panose="020B0503020103030203" pitchFamily="34" charset="0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="" xmlns:a16="http://schemas.microsoft.com/office/drawing/2014/main" id="{F491856E-7C60-453E-B9B3-8E6F5C1318D9}"/>
                </a:ext>
              </a:extLst>
            </p:cNvPr>
            <p:cNvSpPr/>
            <p:nvPr/>
          </p:nvSpPr>
          <p:spPr>
            <a:xfrm>
              <a:off x="3495818" y="3802622"/>
              <a:ext cx="1980000" cy="1980000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2000" dirty="0">
                <a:solidFill>
                  <a:srgbClr val="FF0000"/>
                </a:solidFill>
                <a:latin typeface="Sassoon Infant Std" panose="020B0503020103030203" pitchFamily="34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="" xmlns:a16="http://schemas.microsoft.com/office/drawing/2014/main" id="{CA86DBC9-3C7F-40AB-B7F9-9A9DC81A7CCE}"/>
                </a:ext>
              </a:extLst>
            </p:cNvPr>
            <p:cNvSpPr/>
            <p:nvPr/>
          </p:nvSpPr>
          <p:spPr>
            <a:xfrm>
              <a:off x="2327384" y="1449000"/>
              <a:ext cx="1980000" cy="1980000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6600" b="1" dirty="0">
                  <a:solidFill>
                    <a:schemeClr val="tx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66</a:t>
              </a:r>
              <a:endParaRPr lang="en-GB" sz="6000" b="1" dirty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41558EAC-B3E8-4362-A3F6-80C14FD29715}"/>
                </a:ext>
              </a:extLst>
            </p:cNvPr>
            <p:cNvCxnSpPr>
              <a:stCxn id="36" idx="3"/>
              <a:endCxn id="34" idx="0"/>
            </p:cNvCxnSpPr>
            <p:nvPr/>
          </p:nvCxnSpPr>
          <p:spPr>
            <a:xfrm flipH="1">
              <a:off x="2214635" y="3139036"/>
              <a:ext cx="402713" cy="663586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46A19696-A875-49AE-82A0-978CD043B0D9}"/>
                </a:ext>
              </a:extLst>
            </p:cNvPr>
            <p:cNvCxnSpPr>
              <a:cxnSpLocks/>
              <a:stCxn id="36" idx="5"/>
              <a:endCxn id="35" idx="0"/>
            </p:cNvCxnSpPr>
            <p:nvPr/>
          </p:nvCxnSpPr>
          <p:spPr>
            <a:xfrm>
              <a:off x="4017420" y="3139036"/>
              <a:ext cx="468398" cy="663586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2C0DB6F8-7420-4D35-A38F-6F91138C7673}"/>
              </a:ext>
            </a:extLst>
          </p:cNvPr>
          <p:cNvSpPr txBox="1"/>
          <p:nvPr/>
        </p:nvSpPr>
        <p:spPr>
          <a:xfrm>
            <a:off x="6548269" y="4224884"/>
            <a:ext cx="17752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60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E29410E8-1420-4FD2-B614-3F25593AD896}"/>
              </a:ext>
            </a:extLst>
          </p:cNvPr>
          <p:cNvSpPr txBox="1"/>
          <p:nvPr/>
        </p:nvSpPr>
        <p:spPr>
          <a:xfrm>
            <a:off x="8805871" y="4233492"/>
            <a:ext cx="17752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0949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9" grpId="0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18E4990F-C0BA-4713-860C-077951D341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998429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550E9964-B814-4291-9937-8133574B5141}"/>
              </a:ext>
            </a:extLst>
          </p:cNvPr>
          <p:cNvGrpSpPr/>
          <p:nvPr/>
        </p:nvGrpSpPr>
        <p:grpSpPr>
          <a:xfrm>
            <a:off x="10827548" y="-20453"/>
            <a:ext cx="1364451" cy="711954"/>
            <a:chOff x="10827548" y="-20453"/>
            <a:chExt cx="1364451" cy="711954"/>
          </a:xfrm>
        </p:grpSpPr>
        <p:sp>
          <p:nvSpPr>
            <p:cNvPr id="17" name="Teardrop 16">
              <a:extLst>
                <a:ext uri="{FF2B5EF4-FFF2-40B4-BE49-F238E27FC236}">
                  <a16:creationId xmlns="" xmlns:a16="http://schemas.microsoft.com/office/drawing/2014/main" id="{FB18D170-384C-4002-B47F-A7BE869B922F}"/>
                </a:ext>
              </a:extLst>
            </p:cNvPr>
            <p:cNvSpPr/>
            <p:nvPr/>
          </p:nvSpPr>
          <p:spPr>
            <a:xfrm>
              <a:off x="10827548" y="-20453"/>
              <a:ext cx="1364451" cy="711954"/>
            </a:xfrm>
            <a:prstGeom prst="teardrop">
              <a:avLst/>
            </a:prstGeom>
            <a:solidFill>
              <a:srgbClr val="55768F"/>
            </a:solidFill>
            <a:ln>
              <a:solidFill>
                <a:srgbClr val="5576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b="1" dirty="0">
                <a:solidFill>
                  <a:schemeClr val="bg1"/>
                </a:solidFill>
                <a:latin typeface="Sassoon Infant Std" panose="020B0503020103030203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="" xmlns:a16="http://schemas.microsoft.com/office/drawing/2014/main" id="{42DB6D03-6669-442B-8880-0AE55B2E1E50}"/>
                </a:ext>
              </a:extLst>
            </p:cNvPr>
            <p:cNvSpPr txBox="1"/>
            <p:nvPr/>
          </p:nvSpPr>
          <p:spPr>
            <a:xfrm>
              <a:off x="10973408" y="166247"/>
              <a:ext cx="11560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Reasoning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BCD2126-B1EA-4877-BF9A-480BA84B9275}"/>
              </a:ext>
            </a:extLst>
          </p:cNvPr>
          <p:cNvSpPr txBox="1"/>
          <p:nvPr/>
        </p:nvSpPr>
        <p:spPr>
          <a:xfrm>
            <a:off x="351536" y="335524"/>
            <a:ext cx="111999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Spot the mistake. Explain your answer.  </a:t>
            </a:r>
          </a:p>
        </p:txBody>
      </p:sp>
      <p:sp>
        <p:nvSpPr>
          <p:cNvPr id="10" name="Rounded Rectangle 5">
            <a:extLst>
              <a:ext uri="{FF2B5EF4-FFF2-40B4-BE49-F238E27FC236}">
                <a16:creationId xmlns="" xmlns:a16="http://schemas.microsoft.com/office/drawing/2014/main" id="{0372573C-65B5-4629-99B9-CBB3F4D73FF2}"/>
              </a:ext>
            </a:extLst>
          </p:cNvPr>
          <p:cNvSpPr/>
          <p:nvPr/>
        </p:nvSpPr>
        <p:spPr>
          <a:xfrm>
            <a:off x="2468608" y="1475679"/>
            <a:ext cx="7254784" cy="122790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sixty-six = 6 + 60</a:t>
            </a:r>
          </a:p>
        </p:txBody>
      </p:sp>
      <p:sp>
        <p:nvSpPr>
          <p:cNvPr id="11" name="Rounded Rectangle 5">
            <a:extLst>
              <a:ext uri="{FF2B5EF4-FFF2-40B4-BE49-F238E27FC236}">
                <a16:creationId xmlns="" xmlns:a16="http://schemas.microsoft.com/office/drawing/2014/main" id="{41763B7F-EE64-4348-A314-EA1A48C4774E}"/>
              </a:ext>
            </a:extLst>
          </p:cNvPr>
          <p:cNvSpPr/>
          <p:nvPr/>
        </p:nvSpPr>
        <p:spPr>
          <a:xfrm>
            <a:off x="2468608" y="3172151"/>
            <a:ext cx="7254784" cy="122790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80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4 tens and 5 ones make 54. </a:t>
            </a:r>
          </a:p>
        </p:txBody>
      </p:sp>
      <p:sp>
        <p:nvSpPr>
          <p:cNvPr id="12" name="Rounded Rectangle 5">
            <a:extLst>
              <a:ext uri="{FF2B5EF4-FFF2-40B4-BE49-F238E27FC236}">
                <a16:creationId xmlns="" xmlns:a16="http://schemas.microsoft.com/office/drawing/2014/main" id="{953C0D1C-DBF7-4F09-9176-79C2E98E2DE1}"/>
              </a:ext>
            </a:extLst>
          </p:cNvPr>
          <p:cNvSpPr/>
          <p:nvPr/>
        </p:nvSpPr>
        <p:spPr>
          <a:xfrm>
            <a:off x="2468608" y="4868623"/>
            <a:ext cx="7254784" cy="122790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Ten ones is equal to 10.</a:t>
            </a:r>
          </a:p>
        </p:txBody>
      </p:sp>
      <p:sp>
        <p:nvSpPr>
          <p:cNvPr id="19" name="Rounded Rectangle 5">
            <a:extLst>
              <a:ext uri="{FF2B5EF4-FFF2-40B4-BE49-F238E27FC236}">
                <a16:creationId xmlns="" xmlns:a16="http://schemas.microsoft.com/office/drawing/2014/main" id="{30862368-372D-4D09-A280-0723F37F627D}"/>
              </a:ext>
            </a:extLst>
          </p:cNvPr>
          <p:cNvSpPr/>
          <p:nvPr/>
        </p:nvSpPr>
        <p:spPr>
          <a:xfrm>
            <a:off x="2468120" y="3172151"/>
            <a:ext cx="7254784" cy="1227908"/>
          </a:xfrm>
          <a:prstGeom prst="roundRect">
            <a:avLst/>
          </a:prstGeom>
          <a:solidFill>
            <a:srgbClr val="FFC5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80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4 tens and 5 ones make 54. </a:t>
            </a:r>
          </a:p>
        </p:txBody>
      </p:sp>
      <p:sp>
        <p:nvSpPr>
          <p:cNvPr id="20" name="Rounded Rectangle 5">
            <a:extLst>
              <a:ext uri="{FF2B5EF4-FFF2-40B4-BE49-F238E27FC236}">
                <a16:creationId xmlns="" xmlns:a16="http://schemas.microsoft.com/office/drawing/2014/main" id="{BB5AE4D0-6DDF-421B-A52C-896C309DB801}"/>
              </a:ext>
            </a:extLst>
          </p:cNvPr>
          <p:cNvSpPr/>
          <p:nvPr/>
        </p:nvSpPr>
        <p:spPr>
          <a:xfrm>
            <a:off x="2468120" y="3172151"/>
            <a:ext cx="7254784" cy="1227908"/>
          </a:xfrm>
          <a:prstGeom prst="roundRect">
            <a:avLst/>
          </a:prstGeom>
          <a:solidFill>
            <a:srgbClr val="FFC5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800" b="1" u="sng" dirty="0">
                <a:solidFill>
                  <a:srgbClr val="FF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5 tens and 4 ones</a:t>
            </a:r>
            <a:r>
              <a:rPr lang="en-GB" sz="3800" b="1" dirty="0">
                <a:solidFill>
                  <a:srgbClr val="FF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lang="en-GB" sz="3800" b="1" dirty="0">
                <a:solidFill>
                  <a:schemeClr val="tx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make 54. </a:t>
            </a:r>
          </a:p>
        </p:txBody>
      </p:sp>
    </p:spTree>
    <p:extLst>
      <p:ext uri="{BB962C8B-B14F-4D97-AF65-F5344CB8AC3E}">
        <p14:creationId xmlns:p14="http://schemas.microsoft.com/office/powerpoint/2010/main" val="217066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B9CCE23E-A2B2-4A93-A247-2009D3E02B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998429"/>
          </a:xfrm>
          <a:prstGeom prst="rect">
            <a:avLst/>
          </a:prstGeom>
        </p:spPr>
      </p:pic>
      <p:sp>
        <p:nvSpPr>
          <p:cNvPr id="7" name="Teardrop 6">
            <a:extLst>
              <a:ext uri="{FF2B5EF4-FFF2-40B4-BE49-F238E27FC236}">
                <a16:creationId xmlns="" xmlns:a16="http://schemas.microsoft.com/office/drawing/2014/main" id="{652F1199-809D-4050-A4D1-62EC0A92589D}"/>
              </a:ext>
            </a:extLst>
          </p:cNvPr>
          <p:cNvSpPr/>
          <p:nvPr/>
        </p:nvSpPr>
        <p:spPr>
          <a:xfrm>
            <a:off x="10827548" y="-20453"/>
            <a:ext cx="1364451" cy="711954"/>
          </a:xfrm>
          <a:prstGeom prst="teardrop">
            <a:avLst/>
          </a:prstGeom>
          <a:solidFill>
            <a:srgbClr val="55768F"/>
          </a:solidFill>
          <a:ln>
            <a:solidFill>
              <a:srgbClr val="5576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Problem solving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1A6E8623-74DC-4044-A476-82E0F3356415}"/>
              </a:ext>
            </a:extLst>
          </p:cNvPr>
          <p:cNvSpPr txBox="1"/>
          <p:nvPr/>
        </p:nvSpPr>
        <p:spPr>
          <a:xfrm>
            <a:off x="297282" y="346601"/>
            <a:ext cx="11249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Complete the table. 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="" xmlns:a16="http://schemas.microsoft.com/office/drawing/2014/main" id="{46E94404-9109-4EAA-BF02-0F986FC2F78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66154" y="1429966"/>
          <a:ext cx="8881351" cy="4338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7858">
                  <a:extLst>
                    <a:ext uri="{9D8B030D-6E8A-4147-A177-3AD203B41FA5}">
                      <a16:colId xmlns="" xmlns:a16="http://schemas.microsoft.com/office/drawing/2014/main" val="3302879154"/>
                    </a:ext>
                  </a:extLst>
                </a:gridCol>
                <a:gridCol w="3793493">
                  <a:extLst>
                    <a:ext uri="{9D8B030D-6E8A-4147-A177-3AD203B41FA5}">
                      <a16:colId xmlns="" xmlns:a16="http://schemas.microsoft.com/office/drawing/2014/main" val="3861893786"/>
                    </a:ext>
                  </a:extLst>
                </a:gridCol>
              </a:tblGrid>
              <a:tr h="621762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Clue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Possible numbers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11943671"/>
                  </a:ext>
                </a:extLst>
              </a:tr>
              <a:tr h="1354029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3 tens and less than 3 ones.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83398036"/>
                  </a:ext>
                </a:extLst>
              </a:tr>
              <a:tr h="1181372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9 ones and less than 2 tens.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35869212"/>
                  </a:ext>
                </a:extLst>
              </a:tr>
              <a:tr h="1181372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1 ten and more than 6 ones.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Yu Gothic UI" panose="020B0500000000000000" pitchFamily="34" charset="-128"/>
                        <a:ea typeface="Yu Gothic UI" panose="020B05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4958381"/>
                  </a:ext>
                </a:extLst>
              </a:tr>
            </a:tbl>
          </a:graphicData>
        </a:graphic>
      </p:graphicFrame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B8C1DCDD-5183-4D26-976C-0CC27DA1851F}"/>
              </a:ext>
            </a:extLst>
          </p:cNvPr>
          <p:cNvSpPr txBox="1"/>
          <p:nvPr/>
        </p:nvSpPr>
        <p:spPr>
          <a:xfrm>
            <a:off x="7023372" y="2375375"/>
            <a:ext cx="3005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30, 31, 32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A8A3F2B3-5358-412A-8F22-B33A78DA6D2D}"/>
              </a:ext>
            </a:extLst>
          </p:cNvPr>
          <p:cNvSpPr txBox="1"/>
          <p:nvPr/>
        </p:nvSpPr>
        <p:spPr>
          <a:xfrm>
            <a:off x="7023371" y="3673128"/>
            <a:ext cx="3005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9, 19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76553826-1291-4B56-A53F-2E29BCB93562}"/>
              </a:ext>
            </a:extLst>
          </p:cNvPr>
          <p:cNvSpPr txBox="1"/>
          <p:nvPr/>
        </p:nvSpPr>
        <p:spPr>
          <a:xfrm>
            <a:off x="7023371" y="4866386"/>
            <a:ext cx="3005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17, 18, 19</a:t>
            </a:r>
          </a:p>
        </p:txBody>
      </p:sp>
    </p:spTree>
    <p:extLst>
      <p:ext uri="{BB962C8B-B14F-4D97-AF65-F5344CB8AC3E}">
        <p14:creationId xmlns:p14="http://schemas.microsoft.com/office/powerpoint/2010/main" val="373295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Microsoft Office PowerPoint</Application>
  <PresentationFormat>Widescreen</PresentationFormat>
  <Paragraphs>87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Yu Gothic</vt:lpstr>
      <vt:lpstr>Yu Gothic UI</vt:lpstr>
      <vt:lpstr>Arial</vt:lpstr>
      <vt:lpstr>Calibri</vt:lpstr>
      <vt:lpstr>Calibri Light</vt:lpstr>
      <vt:lpstr>Sassoon Infant Std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Bethany Jenkins</dc:creator>
  <cp:lastModifiedBy>Bethany Jenkins</cp:lastModifiedBy>
  <cp:revision>2</cp:revision>
  <dcterms:created xsi:type="dcterms:W3CDTF">2020-07-04T11:23:44Z</dcterms:created>
  <dcterms:modified xsi:type="dcterms:W3CDTF">2020-07-04T11:24:27Z</dcterms:modified>
</cp:coreProperties>
</file>